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d33f2effdab42b3" /><Relationship Type="http://schemas.openxmlformats.org/officeDocument/2006/relationships/extended-properties" Target="/docProps/app.xml" Id="Rf4fdefe44a6a4ea5" /><Relationship Type="http://schemas.openxmlformats.org/officeDocument/2006/relationships/officeDocument" Target="/ppt/presentation.xml" Id="R40d146bf7b8c47f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64646b45fea492c"/>
  </p:sldMasterIdLst>
  <p:notesMasterIdLst>
    <p:notesMasterId xmlns:r="http://schemas.openxmlformats.org/officeDocument/2006/relationships" r:id="Rec1dd9a7520c416a"/>
  </p:notesMasterIdLst>
  <p:sldIdLst>
    <p:sldId xmlns:r="http://schemas.openxmlformats.org/officeDocument/2006/relationships" id="256" r:id="Rbc8ffe4c565640a8"/>
    <p:sldId xmlns:r="http://schemas.openxmlformats.org/officeDocument/2006/relationships" id="257" r:id="Rda362395821a4eae"/>
    <p:sldId xmlns:r="http://schemas.openxmlformats.org/officeDocument/2006/relationships" id="258" r:id="Ra82645d952a54fd1"/>
    <p:sldId xmlns:r="http://schemas.openxmlformats.org/officeDocument/2006/relationships" id="259" r:id="R798d0731696d4d8d"/>
    <p:sldId xmlns:r="http://schemas.openxmlformats.org/officeDocument/2006/relationships" id="260" r:id="Rcd9d781a279047c1"/>
    <p:sldId xmlns:r="http://schemas.openxmlformats.org/officeDocument/2006/relationships" id="261" r:id="R65e881d8046f4e28"/>
    <p:sldId xmlns:r="http://schemas.openxmlformats.org/officeDocument/2006/relationships" id="262" r:id="Rea52a0a710fb490a"/>
    <p:sldId xmlns:r="http://schemas.openxmlformats.org/officeDocument/2006/relationships" id="263" r:id="R1109a24bd16f411f"/>
    <p:sldId xmlns:r="http://schemas.openxmlformats.org/officeDocument/2006/relationships" id="264" r:id="Re5c7b0fcf8e04d7e"/>
    <p:sldId xmlns:r="http://schemas.openxmlformats.org/officeDocument/2006/relationships" id="265" r:id="Rfe3fe8ff35104959"/>
    <p:sldId xmlns:r="http://schemas.openxmlformats.org/officeDocument/2006/relationships" id="266" r:id="R91ffdcfd65854c4a"/>
    <p:sldId xmlns:r="http://schemas.openxmlformats.org/officeDocument/2006/relationships" id="267" r:id="Rf5c17258d220433f"/>
    <p:sldId xmlns:r="http://schemas.openxmlformats.org/officeDocument/2006/relationships" id="268" r:id="R3d1fe9b8095d4073"/>
    <p:sldId xmlns:r="http://schemas.openxmlformats.org/officeDocument/2006/relationships" id="269" r:id="Rbb1ac5164a8343ec"/>
    <p:sldId xmlns:r="http://schemas.openxmlformats.org/officeDocument/2006/relationships" id="270" r:id="Rb534e1679d33492b"/>
    <p:sldId xmlns:r="http://schemas.openxmlformats.org/officeDocument/2006/relationships" id="271" r:id="Rd77172fa7519419e"/>
    <p:sldId xmlns:r="http://schemas.openxmlformats.org/officeDocument/2006/relationships" id="272" r:id="Rc9e8e64013a0420f"/>
    <p:sldId xmlns:r="http://schemas.openxmlformats.org/officeDocument/2006/relationships" id="273" r:id="Rc8d156b2855d4a30"/>
    <p:sldId xmlns:r="http://schemas.openxmlformats.org/officeDocument/2006/relationships" id="274" r:id="Re40f77d40c224a81"/>
    <p:sldId xmlns:r="http://schemas.openxmlformats.org/officeDocument/2006/relationships" id="275" r:id="R405f01778d174df3"/>
    <p:sldId xmlns:r="http://schemas.openxmlformats.org/officeDocument/2006/relationships" id="276" r:id="Rfeb2c4901f1746c3"/>
    <p:sldId xmlns:r="http://schemas.openxmlformats.org/officeDocument/2006/relationships" id="277" r:id="R15157b420f2143e7"/>
    <p:sldId xmlns:r="http://schemas.openxmlformats.org/officeDocument/2006/relationships" id="278" r:id="R11ed6a547e864c66"/>
    <p:sldId xmlns:r="http://schemas.openxmlformats.org/officeDocument/2006/relationships" id="279" r:id="R9ff1857dbec04746"/>
    <p:sldId xmlns:r="http://schemas.openxmlformats.org/officeDocument/2006/relationships" id="280" r:id="R12be49efa7bf403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690a3e154bb4d01" /><Relationship Type="http://schemas.openxmlformats.org/officeDocument/2006/relationships/slideMaster" Target="/ppt/slideMasters/slideMaster1.xml" Id="Rb64646b45fea492c" /><Relationship Type="http://schemas.openxmlformats.org/officeDocument/2006/relationships/notesMaster" Target="/ppt/notesMasters/notesMaster1.xml" Id="Rec1dd9a7520c416a" /><Relationship Type="http://schemas.openxmlformats.org/officeDocument/2006/relationships/presProps" Target="/ppt/presProps.xml" Id="Ra1457cf948c74b0f" /><Relationship Type="http://schemas.openxmlformats.org/officeDocument/2006/relationships/tableStyles" Target="/ppt/tableStyles.xml" Id="R502018e3113940f4" /><Relationship Type="http://schemas.openxmlformats.org/officeDocument/2006/relationships/slide" Target="/ppt/slides/slide1.xml" Id="Rbc8ffe4c565640a8" /><Relationship Type="http://schemas.openxmlformats.org/officeDocument/2006/relationships/slide" Target="/ppt/slides/slide2.xml" Id="Rda362395821a4eae" /><Relationship Type="http://schemas.openxmlformats.org/officeDocument/2006/relationships/slide" Target="/ppt/slides/slide3.xml" Id="Ra82645d952a54fd1" /><Relationship Type="http://schemas.openxmlformats.org/officeDocument/2006/relationships/slide" Target="/ppt/slides/slide4.xml" Id="R798d0731696d4d8d" /><Relationship Type="http://schemas.openxmlformats.org/officeDocument/2006/relationships/slide" Target="/ppt/slides/slide5.xml" Id="Rcd9d781a279047c1" /><Relationship Type="http://schemas.openxmlformats.org/officeDocument/2006/relationships/slide" Target="/ppt/slides/slide6.xml" Id="R65e881d8046f4e28" /><Relationship Type="http://schemas.openxmlformats.org/officeDocument/2006/relationships/slide" Target="/ppt/slides/slide7.xml" Id="Rea52a0a710fb490a" /><Relationship Type="http://schemas.openxmlformats.org/officeDocument/2006/relationships/slide" Target="/ppt/slides/slide8.xml" Id="R1109a24bd16f411f" /><Relationship Type="http://schemas.openxmlformats.org/officeDocument/2006/relationships/slide" Target="/ppt/slides/slide9.xml" Id="Re5c7b0fcf8e04d7e" /><Relationship Type="http://schemas.openxmlformats.org/officeDocument/2006/relationships/slide" Target="/ppt/slides/slide10.xml" Id="Rfe3fe8ff35104959" /><Relationship Type="http://schemas.openxmlformats.org/officeDocument/2006/relationships/slide" Target="/ppt/slides/slide11.xml" Id="R91ffdcfd65854c4a" /><Relationship Type="http://schemas.openxmlformats.org/officeDocument/2006/relationships/slide" Target="/ppt/slides/slide12.xml" Id="Rf5c17258d220433f" /><Relationship Type="http://schemas.openxmlformats.org/officeDocument/2006/relationships/slide" Target="/ppt/slides/slide13.xml" Id="R3d1fe9b8095d4073" /><Relationship Type="http://schemas.openxmlformats.org/officeDocument/2006/relationships/slide" Target="/ppt/slides/slide14.xml" Id="Rbb1ac5164a8343ec" /><Relationship Type="http://schemas.openxmlformats.org/officeDocument/2006/relationships/slide" Target="/ppt/slides/slide15.xml" Id="Rb534e1679d33492b" /><Relationship Type="http://schemas.openxmlformats.org/officeDocument/2006/relationships/slide" Target="/ppt/slides/slide16.xml" Id="Rd77172fa7519419e" /><Relationship Type="http://schemas.openxmlformats.org/officeDocument/2006/relationships/slide" Target="/ppt/slides/slide17.xml" Id="Rc9e8e64013a0420f" /><Relationship Type="http://schemas.openxmlformats.org/officeDocument/2006/relationships/slide" Target="/ppt/slides/slide18.xml" Id="Rc8d156b2855d4a30" /><Relationship Type="http://schemas.openxmlformats.org/officeDocument/2006/relationships/slide" Target="/ppt/slides/slide19.xml" Id="Re40f77d40c224a81" /><Relationship Type="http://schemas.openxmlformats.org/officeDocument/2006/relationships/slide" Target="/ppt/slides/slide20.xml" Id="R405f01778d174df3" /><Relationship Type="http://schemas.openxmlformats.org/officeDocument/2006/relationships/slide" Target="/ppt/slides/slide21.xml" Id="Rfeb2c4901f1746c3" /><Relationship Type="http://schemas.openxmlformats.org/officeDocument/2006/relationships/slide" Target="/ppt/slides/slide22.xml" Id="R15157b420f2143e7" /><Relationship Type="http://schemas.openxmlformats.org/officeDocument/2006/relationships/slide" Target="/ppt/slides/slide23.xml" Id="R11ed6a547e864c66" /><Relationship Type="http://schemas.openxmlformats.org/officeDocument/2006/relationships/slide" Target="/ppt/slides/slide24.xml" Id="R9ff1857dbec04746" /><Relationship Type="http://schemas.openxmlformats.org/officeDocument/2006/relationships/slide" Target="/ppt/slides/slide25.xml" Id="R12be49efa7bf403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f999ff0e684478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6b038d521f24c8e" /><Relationship Type="http://schemas.openxmlformats.org/officeDocument/2006/relationships/notesMaster" Target="/ppt/notesMasters/notesMaster1.xml" Id="Rda32ee9a2dec435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c01a5b6c3ee4684" /><Relationship Type="http://schemas.openxmlformats.org/officeDocument/2006/relationships/notesMaster" Target="/ppt/notesMasters/notesMaster1.xml" Id="R7622071d801f4be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6e34632787541b8" /><Relationship Type="http://schemas.openxmlformats.org/officeDocument/2006/relationships/notesMaster" Target="/ppt/notesMasters/notesMaster1.xml" Id="Re3b6644a29bd456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fccb9f4597742d0" /><Relationship Type="http://schemas.openxmlformats.org/officeDocument/2006/relationships/notesMaster" Target="/ppt/notesMasters/notesMaster1.xml" Id="R7b1ecac3b991498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fbd764440964e5f" /><Relationship Type="http://schemas.openxmlformats.org/officeDocument/2006/relationships/notesMaster" Target="/ppt/notesMasters/notesMaster1.xml" Id="R2c043310b3924ab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4d91f4360d64268" /><Relationship Type="http://schemas.openxmlformats.org/officeDocument/2006/relationships/notesMaster" Target="/ppt/notesMasters/notesMaster1.xml" Id="R887f689c91214b4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550bd72d72c4c1b" /><Relationship Type="http://schemas.openxmlformats.org/officeDocument/2006/relationships/notesMaster" Target="/ppt/notesMasters/notesMaster1.xml" Id="Rd8f18ec310d84ff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6378645c4fd4fa7" /><Relationship Type="http://schemas.openxmlformats.org/officeDocument/2006/relationships/notesMaster" Target="/ppt/notesMasters/notesMaster1.xml" Id="R1f2a1e8725b5483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216a8dff61d4964" /><Relationship Type="http://schemas.openxmlformats.org/officeDocument/2006/relationships/notesMaster" Target="/ppt/notesMasters/notesMaster1.xml" Id="R4385733fee99413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87813e4f0e54709" /><Relationship Type="http://schemas.openxmlformats.org/officeDocument/2006/relationships/notesMaster" Target="/ppt/notesMasters/notesMaster1.xml" Id="R088586c85a3f4bc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d0a77d9391b40c3" /><Relationship Type="http://schemas.openxmlformats.org/officeDocument/2006/relationships/notesMaster" Target="/ppt/notesMasters/notesMaster1.xml" Id="R33dabb36d2ba49f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b8850cf9b674d5e" /><Relationship Type="http://schemas.openxmlformats.org/officeDocument/2006/relationships/notesMaster" Target="/ppt/notesMasters/notesMaster1.xml" Id="Rdf13ac6de87d400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f553ab0907f4440" /><Relationship Type="http://schemas.openxmlformats.org/officeDocument/2006/relationships/notesMaster" Target="/ppt/notesMasters/notesMaster1.xml" Id="R9e7fdbeb5bbe4b0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24d69188d3d4fe5" /><Relationship Type="http://schemas.openxmlformats.org/officeDocument/2006/relationships/notesMaster" Target="/ppt/notesMasters/notesMaster1.xml" Id="R38043d2f8d0e4e9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1a85c37f5b346a5" /><Relationship Type="http://schemas.openxmlformats.org/officeDocument/2006/relationships/notesMaster" Target="/ppt/notesMasters/notesMaster1.xml" Id="Rccc0602c016646e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0cf4b2fa9ee4712" /><Relationship Type="http://schemas.openxmlformats.org/officeDocument/2006/relationships/notesMaster" Target="/ppt/notesMasters/notesMaster1.xml" Id="R0552482e99cd4fd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281410c40bf46af" /><Relationship Type="http://schemas.openxmlformats.org/officeDocument/2006/relationships/notesMaster" Target="/ppt/notesMasters/notesMaster1.xml" Id="R5c4f056136a0456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1431cf2bfe2477d" /><Relationship Type="http://schemas.openxmlformats.org/officeDocument/2006/relationships/notesMaster" Target="/ppt/notesMasters/notesMaster1.xml" Id="R0924dc5a11274f2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c85c014dd244223" /><Relationship Type="http://schemas.openxmlformats.org/officeDocument/2006/relationships/notesMaster" Target="/ppt/notesMasters/notesMaster1.xml" Id="Rd1523e2c1cc64fd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46d4070a4af84dff" /><Relationship Type="http://schemas.openxmlformats.org/officeDocument/2006/relationships/notesMaster" Target="/ppt/notesMasters/notesMaster1.xml" Id="Rfc1595d63c55461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b0e3218c742f4334" /><Relationship Type="http://schemas.openxmlformats.org/officeDocument/2006/relationships/notesMaster" Target="/ppt/notesMasters/notesMaster1.xml" Id="R72aeec192fad413e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2e4abbe2f6b84f85" /><Relationship Type="http://schemas.openxmlformats.org/officeDocument/2006/relationships/notesMaster" Target="/ppt/notesMasters/notesMaster1.xml" Id="R7919ed482d08441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9656d416f0db41c2" /><Relationship Type="http://schemas.openxmlformats.org/officeDocument/2006/relationships/notesMaster" Target="/ppt/notesMasters/notesMaster1.xml" Id="R206ee54356a443bd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836ffba34c2477c" /><Relationship Type="http://schemas.openxmlformats.org/officeDocument/2006/relationships/notesMaster" Target="/ppt/notesMasters/notesMaster1.xml" Id="Reb77b0594ac2454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e05fc3a9fb2b4a1b" /><Relationship Type="http://schemas.openxmlformats.org/officeDocument/2006/relationships/notesMaster" Target="/ppt/notesMasters/notesMaster1.xml" Id="R35acfbb2806e477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드림에이아이랩 투자제안서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자람이 사업화에 집중하는</a:t>
            </a:r>
          </a:p>
          <a:p xmlns:a="http://schemas.openxmlformats.org/drawingml/2006/main">
            <a:r>
              <a:t>사람 중심 AI 플랫폼 투자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DreamaiLab/lib/company-copy.ts; DreamaiLab/app/vision/page.tsx; DreamaiLab/app/services/page.tsx; DreamaiLab/docs/DAL_VIBE_ARCHITECT_MASTER_VISION_V1.md; DreamaiLab/docs/BUSINESS_ROADMAP_AND_ENTITY_STRATEGY.md; DreamaiLab/docs/RESEARCHER_PROFILE_UPDATE_20261002.md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투자 검토의 핵심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다도메인 운영 기반에서 첫 반복 수익의 증거를 확보합니다.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집중 사업: 자람이 기관 구독을 우선 검증합니다. GCC는 검증 거래, 베지케어는 웰니스 센터 구독으로 별도 지표를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신규 자금안: 12개월 비용에서 역산한 통합 협의 시나리오 5억 160만원. 공유 인력 5명 상당의 실행 예산이며 실제 채용·계약은 미확정입니다.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투자 후 증거: M12 자람이 15곳·GCC 월 거래 100건·베지케어 20곳 가정. 포트폴리오 월매출 875만원과 공통 기술 재사용 원가를 검증합니다.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DreamaiLab/lib/company-copy.ts; DreamaiLab/app/vision/page.tsx; DreamaiLab/app/services/page.tsx; DreamaiLab/docs/DAL_VIBE_ARCHITECT_MASTER_VISION_V1.md; DreamaiLab/docs/BUSINESS_ROADMAP_AND_ENTITY_STRATEGY.md; DreamaiLab/docs/RESEARCHER_PROFILE_UPDATE_20261002.md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누구나, 어디서나, 동등한 기회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기술은 사람의 목적과 선택을 지원하는 수단입니다.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동등한 접근: 부·지역·환경·장애의 차이로 필요한 의료·돌봄·교육과 정보에서 배제되지 않는 미래를 지향합니다.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사람 중심: 당사자의 동의·존엄·자율적 선택과 현장 전문가의 판단을 제품의 실행 기준에 반영합니다.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현장과 증거: 현장의 문제에서 설계하고 실제 사용 결과로 개선합니다. 구현·운영·성과 입증의 수준을 구분합니다.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DAL 철학·비전 https://dreamailab.com/vision/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DreamaiLab/lib/company-copy.ts; DreamaiLab/app/vision/page.tsx; DreamaiLab/app/services/page.tsx; DreamaiLab/docs/DAL_VIBE_ARCHITECT_MASTER_VISION_V1.md; DreamaiLab/docs/BUSINESS_ROADMAP_AND_ENTITY_STRATEGY.md; DreamaiLab/docs/RESEARCHER_PROFILE_UPDATE_20261002.md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여러 산업에서 반복되는 기록 단절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고객은 다르지만 정보가 실행으로 이어지지 않는 문제가 반복됩니다.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돌봄·의료·교육: 생활과 기관 기록의 단절로 다음 전문가가 맥락을 다시 구성해야 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국제커플·생활: 정보와 실제 서비스, 거래와 정착, 안내와 생활 행동이 서로 떨어져 있습니다.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소프트웨어 창작: 요구 의도·설계·변경·검증·운영의 연결이 약하면 같은 오류와 판단을 반복하게 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DreamaiLab/lib/company-copy.ts; DreamaiLab/app/vision/page.tsx; DreamaiLab/app/services/page.tsx; DreamaiLab/docs/DAL_VIBE_ARCHITECT_MASTER_VISION_V1.md; DreamaiLab/docs/BUSINESS_ROADMAP_AND_ENTITY_STRATEGY.md; DreamaiLab/docs/RESEARCHER_PROFILE_UPDATE_20261002.md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AI디지털케어로그의 공통 구조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시간축 위에서 기록을 맥락과 다음 실행으로 연결합니다.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기록과 맥락: 사람·상황·시간·출처·목표를 보존해 흩어진 사건을 이해 가능한 흐름으로 정리합니다.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판단과 실행: AI 분석과 설명 가능한 근거, 권한 있는 사람의 확인과 다음 행동을 연결합니다.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결과와 환류: 실행 결과와 수정 이력을 기록해 다음 제품·판단 개선의 근거로 사용합니다. 도메인 간 자동 통합 학습 완료를 뜻하지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DAL 핵심 기술 https://dreamailab.com/technology/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DreamaiLab/lib/company-copy.ts; DreamaiLab/app/vision/page.tsx; DreamaiLab/app/services/page.tsx; DreamaiLab/docs/DAL_VIBE_ARCHITECT_MASTER_VISION_V1.md; DreamaiLab/docs/BUSINESS_ROADMAP_AND_ENTITY_STRATEGY.md; DreamaiLab/docs/RESEARCHER_PROFILE_UPDATE_20261002.md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공통 구조와 도메인 제품의 관계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기술 재사용과 고객별 운영은 구분합니다.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{"headers":["계층","역할","사업 관점"],"rows":[["범용 DAL","시간축·출처·판단·환류 구조","연구·기술 자산"],["도메인 설계","발달지원·생활·파트너 업무 규칙","현장 요구·전문가 협력"],["서비스 제품","역할·기록·리포트·운영 화면","고객 계약·반복 사용"],["사업 검증","도입·원가·유지·성과 측정","투자·확장 의사결정"]]}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모든 서비스가 하나의 중앙 데이터베이스나 동일 코드베이스를 공유한다는 의미가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DreamaiLab/lib/company-copy.ts; DreamaiLab/app/vision/page.tsx; DreamaiLab/app/services/page.tsx; DreamaiLab/docs/DAL_VIBE_ARCHITECT_MASTER_VISION_V1.md; DreamaiLab/docs/BUSINESS_ROADMAP_AND_ENTITY_STRATEGY.md; DreamaiLab/docs/RESEARCHER_PROFILE_UPDATE_20261002.md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자람이가 첫 사업화 검증 축입니다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구매자·반복 과업·수익 단위를 한 기관으로 좁힙니다.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진입 과업: 기관 책임자의 기록·리포트·인수인계. 9개 역할과 목적별 공유를 활용해 문서·재설명 시간을 측정합니다.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단계 목표: M3 동의 기관 5곳, M6 평균 유료 5곳, M12 평균 유료 15곳을 목표로 두고 90일 유지율 80%를 검증합니다.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확대 조건: 기관 단위 기여이익·동의·과업 수락·지원 원가를 확인합니다. M6 유료 3곳 미만이면 자람이 확장 예산을 재심의합니다.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자람이 투자제안서 https://jarame.or.kr/investment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DreamaiLab/lib/company-copy.ts; DreamaiLab/app/vision/page.tsx; DreamaiLab/app/services/page.tsx; DreamaiLab/docs/DAL_VIBE_ARCHITECT_MASTER_VISION_V1.md; DreamaiLab/docs/BUSINESS_ROADMAP_AND_ENTITY_STRATEGY.md; DreamaiLab/docs/RESEARCHER_PROFILE_UPDATE_20261002.md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GCC와 베지케어의 사업 검증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두 제품의 수익 가정과 수락 책임을 분리합니다.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GCC: 검증 파트너 20곳·월 완료 100건을 M12 목표로 설정합니다. GMV 1억원 × 4.5% = 플랫폼 월매출 450만원 가정입니다.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베지케어: 웰니스 센터 유료 20곳 × 월 10만원 = M12 월매출 200만원 가정. 항암 돌봄은 임상 검토 후 별도 동의 실증으로 관리합니다.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확대 조건: GCC는 실제 PG·환불·정산 수락, 베지케어는 유료 유지·지원비와 의료 검토를 확인한 후 확대합니다.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GCC 투자제안서 https://globalcouplecare.com/investment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베지케어 투자제안서 https://veggie.care/investment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DreamaiLab/lib/company-copy.ts; DreamaiLab/app/vision/page.tsx; DreamaiLab/app/services/page.tsx; DreamaiLab/docs/DAL_VIBE_ARCHITECT_MASTER_VISION_V1.md; DreamaiLab/docs/BUSINESS_ROADMAP_AND_ENTITY_STRATEGY.md; DreamaiLab/docs/RESEARCHER_PROFILE_UPDATE_20261002.md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시니어·의료·교육의 확장축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소개 기준 단계와 실제 사업 증거를 구분합니다.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시니어앤라이프 · Pilot: 재가·시설·병원·가족 사이의 생활·돌봄·행정 연속성을 지향합니다. 별도 기관 수락·유료 실적 확인이 필요합니다.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토탈케어로그 · Alpha: 병원 밖 증상·복약·생활기록을 진료 전후로 잇는 방향입니다. 실제 의료 연계와 임상 수락은 별도입니다.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에듀케어로그 · Pilot: 학습 반응·멈춘 지점과 다음 학습을 연결하는 교육 운영 구조입니다. 학교 도입·학습 성과는 추가 검증합니다.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시니어 서비스 https://dreamailab.com/services/senior/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의료 서비스 https://dreamailab.com/services/healthcare/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교육 서비스 https://dreamailab.com/services/educarelog/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DreamaiLab/lib/company-copy.ts; DreamaiLab/app/vision/page.tsx; DreamaiLab/app/services/page.tsx; DreamaiLab/docs/DAL_VIBE_ARCHITECT_MASTER_VISION_V1.md; DreamaiLab/docs/BUSINESS_ROADMAP_AND_ENTITY_STRATEGY.md; DreamaiLab/docs/RESEARCHER_PROFILE_UPDATE_20261002.md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DAL Vibe Architect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사용자의 의도를 설계·검증·운영으로 이어가는 신규 프로젝트입니다.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철학: 사용자가 시스템을 배우는 부담을 줄이고 시스템이 목적·현장·운영 방식을 이해하도록 설계합니다.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기술 후보: Architecture Guardian, Project Knowledge Graph와 소프트웨어 운영 결과 기록을 검토합니다.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단계: 설계 공개·미출시. 공개 빌더·확정 요금·출시일과 자동 복구 성과는 아직 없습니다. 문제 정의와 MVP 실증이 다음 단계입니다.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DAL Vibe Architect https://dreamailab.com/services/vibe-architect/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DreamaiLab/lib/company-copy.ts; DreamaiLab/app/vision/page.tsx; DreamaiLab/app/services/page.tsx; DreamaiLab/docs/DAL_VIBE_ARCHITECT_MASTER_VISION_V1.md; DreamaiLab/docs/BUSINESS_ROADMAP_AND_ENTITY_STRATEGY.md; DreamaiLab/docs/RESEARCHER_PROFILE_UPDATE_20261002.md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NoahAI의 산업 전이 사례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금융 실행의 공학적 학습을 소개하되 사업 주체는 구분합니다.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기술 맥락: 전략 정의·버전·검증 여권·무결성·사용자 재검증은 기록·판단·실행·근거 추적의 다른 산업 적용 사례입니다.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사업 구분: NoahAI는 Noah AI Labs로 기술이전·분리 운영됩니다. DAL의 매출·고객·자산으로 자동 합산하지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실사 범위: 법인·IP·라이선스·관련자 거래와 권리 범위는 계약으로 확인합니다. 금융 실적은 돌봄의 임상효과 증거가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DAL 금융 기술 전이 안내 https://dreamailab.com/services/finance/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NoahAI 공개 상태 https://noahai.net/product-status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DreamaiLab/lib/company-copy.ts; DreamaiLab/app/vision/page.tsx; DreamaiLab/app/services/page.tsx; DreamaiLab/docs/DAL_VIBE_ARCHITECT_MASTER_VISION_V1.md; DreamaiLab/docs/BUSINESS_ROADMAP_AND_ENTITY_STRATEGY.md; DreamaiLab/docs/RESEARCHER_PROFILE_UPDATE_20261002.md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2026년 10월 사업·제품 업데이트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연구 소개를 실제 제품의 진척과 연결합니다.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{"headers":["축","최근 반영 내용","다음 확인"],"rows":[["자람이","역할·XAI·인수인계·공개 웹툰","기관 실증·상용 전환"],["글로벌커플케어","국가 가이드·데모 격리·파트너 알림","검증 공급·실 PG 수락"],["베지케어","항암 73편·공동 돌봄·모바일 PDF","임상 검토·실 외부 수신"],["DAL","서비스별 IR·비전·포트폴리오 정합","도메인별 사업 지표"]]}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업데이트는 코드·공개 운영의 진척입니다. 유료 고객 증가나 임상 성과로 대체하지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DreamaiLab/lib/company-copy.ts; DreamaiLab/app/vision/page.tsx; DreamaiLab/app/services/page.tsx; DreamaiLab/docs/DAL_VIBE_ARCHITECT_MASTER_VISION_V1.md; DreamaiLab/docs/BUSINESS_ROADMAP_AND_ENTITY_STRATEGY.md; DreamaiLab/docs/RESEARCHER_PROFILE_UPDATE_20261002.md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초기 시장과 매출 범위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사업별 구매자·수익 단위를 연결하고 통계·거래액의 중복을 제거합니다.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{"headers":["사업","M12 수량·단가 가정","플랫폼 월매출"],"rows":[["자람이 기관 구독","15기관 × 15만원","225만원"],["GCC 거래 수수료","100건 × 100만원 × 4.5%","450만원"],["베지케어 센터 구독","20파트너 × 10만원","200만원"],["합계","Noah·신규 연구·내부거래 제외","875만원"]]}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연 환산 1억 500만원은 M12 월매출 × 12이며 첫해 실현매출이 아닙니다. 시장 전체 규모와 투자기업가치를 의미하지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DreamaiLab/lib/company-copy.ts; DreamaiLab/app/vision/page.tsx; DreamaiLab/app/services/page.tsx; DreamaiLab/docs/DAL_VIBE_ARCHITECT_MASTER_VISION_V1.md; DreamaiLab/docs/BUSINESS_ROADMAP_AND_ENTITY_STRATEGY.md; DreamaiLab/docs/RESEARCHER_PROFILE_UPDATE_20261002.md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경쟁 위치와 재사용 가설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단일 시장의 독점이나 자동 통합 데이터 자산을 전제하지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{"headers":["대안","공개 제공 가치","DAL의 증명 과제"],"rows":[["SimplePractice·Carepatron","고객 포털·기록·업무 운영","한국 현장 도입·권한·유료 유지"],["VietnamCupid·다누리","관계 탐색·정착 정보","검증 공급·서비스 거래 수락"],["MyFitnessPal·CaringBridge","식사 기록·건강 소식 공유","센터 운영·돌봄 인계 사용성"],["DAL 공통 설계","출처·동의·역할·시간축","신규 도입시간·유지 원가 감소"]]}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각 제품의 공식 공개 설명을 비교했습니다. 모든 직접 경쟁사를 포함한 경쟁조사는 실사 후 보완합니다.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SimplePractice 공식 Client Portal 설명 https://support.simplepractice.com/hc/en-us/articles/207925883-Setting-up-the-Client-Portal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Carepatron 공식 기능·요금 https://www.carepatron.com/pricing/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VietnamCupid 공식 서비스 https://www.vietnamcupid.com/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다누리 공식 한국정착·상담 서비스 https://www.liveinkorea.kr/web/index.do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MyFitnessPal 공식 식사 기록 설명 https://support.myfitnesspal.com/hc/en-us/articles/360032274592-How-to-log-food-to-your-diary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CaringBridge 공식 서비스 https://www.caringbridge.org/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DreamaiLab/lib/company-copy.ts; DreamaiLab/app/vision/page.tsx; DreamaiLab/app/services/page.tsx; DreamaiLab/docs/DAL_VIBE_ARCHITECT_MASTER_VISION_V1.md; DreamaiLab/docs/BUSINESS_ROADMAP_AND_ENTITY_STRATEGY.md; DreamaiLab/docs/RESEARCHER_PROFILE_UPDATE_20261002.md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수익 구조와 영업 우선순위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기관·파트너 계약을 먼저 검증하고 기술 라이선스는 별도 수요를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반복 수익: 자람이 기관 구독, 베지케어 운영 구독을 계약·입금·유지율로 확인합니다. GCC는 실제 완료 거래 수수료를 집계합니다.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초기 영업: 자람이 기관 면담·실증을 우선 실행합니다. 두 제품의 도입은 전담 시간을 배분하고 공동 비용을 제품별로 기록합니다.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후속 사업: API·공공 실증·기술 협력은 권리·연동 수락·지불 의사 확인 후 계약합니다. 아직 계약되지 않은 수입은 모델에서 제외합니다.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DreamaiLab/lib/company-copy.ts; DreamaiLab/app/vision/page.tsx; DreamaiLab/app/services/page.tsx; DreamaiLab/docs/DAL_VIBE_ARCHITECT_MASTER_VISION_V1.md; DreamaiLab/docs/BUSINESS_ROADMAP_AND_ENTITY_STRATEGY.md; DreamaiLab/docs/RESEARCHER_PROFILE_UPDATE_20261002.md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12개월 매출·현금 계획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단위: 만원. 모든 값은 가정이며 승인된 예산·매출 전망이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{"headers":["기간","플랫폼 매출 / 현금 지출","기말 자금 / 월말 규모"],"rows":[["M1–3","0만원 / 13,200만원","36,960만원"],["M4–6","405만원 / 10,926만원","26,439만원"],["M7–9","1,200만원 / 11,202만원","16,437만원"],["M10–12","2,292.5만원 / 11,592만원","7,137.5만원"]]}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새 유료 고객군만 계산한 12개월 시나리오. 기존 매출·현금·부채는 미확인. VAT·법인세·금융비용 제외, 할인·이탈은 월평균 순유료 수에 반영하는 가정. 입금은 같은 달, 초기비는 M1. 총매출 3,897.5만원, 총지출 46,920만원, 순현금소진 43,022.5만원.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DreamaiLab/lib/company-copy.ts; DreamaiLab/app/vision/page.tsx; DreamaiLab/app/services/page.tsx; DreamaiLab/docs/DAL_VIBE_ARCHITECT_MASTER_VISION_V1.md; DreamaiLab/docs/BUSINESS_ROADMAP_AND_ENTITY_STRATEGY.md; DreamaiLab/docs/RESEARCHER_PROFILE_UPDATE_20261002.md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12개월 자금 사용 기준안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단위: 만원. 인건비는 채용·외주·기존 인력 배분을 검토하기 위한 가정입니다.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{"headers":["용도","산정식","12개월 예산"],"rows":[["제품·운영 인력","5명 × 월 500만원 × 12","30,000만원"],["인프라·현장 도입","월 800만원 × 12","9,600만원"],["전문가·준법 검토","월 300만원 × 12","3,600만원"],["초기비·예비비","2,400만원 + 기준예산의 10%","6,960만원"]]}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합계 50,160만원. 인건비 가정에 고용 부대비용 포함. 변동원가는 매출 시나리오에서 별도 차감합니다. 견적·고용 계약은 미확정.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DreamaiLab/lib/company-copy.ts; DreamaiLab/app/vision/page.tsx; DreamaiLab/app/services/page.tsx; DreamaiLab/docs/DAL_VIBE_ARCHITECT_MASTER_VISION_V1.md; DreamaiLab/docs/BUSINESS_ROADMAP_AND_ENTITY_STRATEGY.md; DreamaiLab/docs/RESEARCHER_PROFILE_UPDATE_20261002.md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통합 예산과 배분 원칙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통합안은 서비스별 독립 실행 비용안을 더한 값이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{"headers":["배분 목적","기준예산 4억 5,600만원 내","집행 조건"],"rows":[["자람이 우선 검증","45% / 2억 520만원","기관 과업·유료 전환"],["GCC 사업 검증","20% / 9,120만원","공급 검증·실제 정산"],["베지케어 사업 검증","20% / 9,120만원","센터 유료·의료 검토"],["공통 운영·제한 연구","15% / 6,840만원","보안·재사용 원가 측정"]]}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예비비 4,560만원은 별도 유지합니다. 각 비율은 인력·인프라·도입·초기비를 포함한 내부 배분안. 신규 연구는 공통 예산 내에서 단계 심의하며 중복 청구하지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DreamaiLab/lib/company-copy.ts; DreamaiLab/app/vision/page.tsx; DreamaiLab/app/services/page.tsx; DreamaiLab/docs/DAL_VIBE_ARCHITECT_MASTER_VISION_V1.md; DreamaiLab/docs/BUSINESS_ROADMAP_AND_ENTITY_STRATEGY.md; DreamaiLab/docs/RESEARCHER_PROFILE_UPDATE_20261002.md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자금 규모와 생존 기간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매출 유입 없이도 12개월 검증을 수행하는 비용에서 역산합니다.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산정 근거: 월 고정지출 3,600만원 × 12 + 초기비 2,400만원 + 예비비 4,560만원 = 50,160만원.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기준·지연: 무매출 가정의 자금 지속기간 13.3개월. 12개월 뒤 예비비 4,560만원를 남깁니다. 실제 보유현금은 실사로 대조합니다.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비용 상승: 무매출·고정비 15% 상승 시 11.5개월, 12개월 부족액 1,920만원. M6에 신규 지출·확장 범위를 재심의합니다.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협의용 신규 자금 시나리오. 확정 투자 희망액·라운드 개시 공고가 아닙니다. 기존 의무·채무·세금은 별도 반영 후 확정.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DreamaiLab/lib/company-copy.ts; DreamaiLab/app/vision/page.tsx; DreamaiLab/app/services/page.tsx; DreamaiLab/docs/DAL_VIBE_ARCHITECT_MASTER_VISION_V1.md; DreamaiLab/docs/BUSINESS_ROADMAP_AND_ENTITY_STRATEGY.md; DreamaiLab/docs/RESEARCHER_PROFILE_UPDATE_20261002.md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투자 후 단계별 목표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분기별 실사 가능한 지표로 다음 집행을 판단합니다.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{"headers":["기간·책임 역할","사업 목표","공통 확인"],"rows":[["M1–3 / CTO·도입","자람이 동의 실증 5곳","IP·인력·예산·측정 기준선"],["M4–6 / 사업 책임자","J 5곳 / G 15건 / V 6곳","계약·입금·거래 수락"],["M7–9 / 제품·운영","J 10곳 / G 55건 / V 12곳","유료 90일 유지·지원비"],["M10–12 / 경영 책임자","J 15곳 / G 100건 / V 20곳","재사용 도입시간 20% 감소"]]}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모두 제안 목표. J·V는 월평균 유료 고객 수, G는 월 완료 거래 수입니다. 재사용 감소율은 같은 범위의 도입 사례 2건 이상을 대조하며 현재 실적은 미확인.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DreamaiLab/lib/company-copy.ts; DreamaiLab/app/vision/page.tsx; DreamaiLab/app/services/page.tsx; DreamaiLab/docs/DAL_VIBE_ARCHITECT_MASTER_VISION_V1.md; DreamaiLab/docs/BUSINESS_ROADMAP_AND_ENTITY_STRATEGY.md; DreamaiLab/docs/RESEARCHER_PROFILE_UPDATE_20261002.md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실행 조직과 채용 계획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확인된 기술 리더십과 투자 후 확보할 역할을 나눕니다.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기술 책임: CTO 정해성의 공개 제품·연구 이력을 확인할 수 있습니다. 재직·주당 참여시간과 기존 인력 구성은 실사 자료로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전담 역할: 5명 상당의 총 인력 예산 가정. 제품·기술 3명, 고객 도입·운영 2명으로 배분하고 CTO 참여율을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전문 검토: 현장 전문가의 내용·사용성 검토와 개인정보·보안 자문을 외부 전문 계약으로 확보합니다.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이름이 공개되지 않은 구성원·자문·채용 인원을 현재 재직자로 표시하지 않습니다. 책임자 배정은 실행 착수 전 완료합니다.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기술 리더 공개 프로필 https://dreamailab.com/research/jung-haesung/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DreamaiLab/lib/company-copy.ts; DreamaiLab/app/vision/page.tsx; DreamaiLab/app/services/page.tsx; DreamaiLab/docs/DAL_VIBE_ARCHITECT_MASTER_VISION_V1.md; DreamaiLab/docs/BUSINESS_ROADMAP_AND_ENTITY_STRATEGY.md; DreamaiLab/docs/RESEARCHER_PROFILE_UPDATE_20261002.md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법인·IP·데이터 거버넌스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사업 구조의 설명과 계약으로 확인한 권리를 구분합니다.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{"headers":["항목","공개 기준","실사 증빙"],"rows":[["투자 주체","DAL 플랫폼 사업, 제품별 운영","정확한 법인명·등기·주주명부"],["자람이 분리","독립 법인 가능성 검토","분사 결의·자산·라이선스 약정"],["Noah AI Labs","별도 운영·자동 합산 제외","기술이전·관련자 거래 계약"],["민감자료·AI","목적·동의·권한별 처리","공급사 계약·보관·삭제·IP 귀속"]]}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여러 제품이 하나의 중앙 DB를 공유하거나 동의 없이 데이터를 결합 학습한다는 주장을 하지 않습니다. 특허·인증·임상 효과는 증빙 없이 자산 평가에 넣지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DreamaiLab/lib/company-copy.ts; DreamaiLab/app/vision/page.tsx; DreamaiLab/app/services/page.tsx; DreamaiLab/docs/DAL_VIBE_ARCHITECT_MASTER_VISION_V1.md; DreamaiLab/docs/BUSINESS_ROADMAP_AND_ENTITY_STRATEGY.md; DreamaiLab/docs/RESEARCHER_PROFILE_UPDATE_20261002.md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주요 위험과 자본 관리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운영 성과를 유료 수요·안전·회수 가능한 현금과 대조합니다.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집중·실행: 여러 제품의 동시 확대가 인력·영업을 분산할 수 있습니다. 자람이 우선 일정과 제품별 전담 시간·비용을 월별 보고합니다.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사업·현금: 첫해 가정 매출 3,897.5만원은 확정 계약이 아닙니다. 무매출·비용 상승 시나리오와 M6 현금·유료 전환 점검으로 지출을 조정합니다.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신뢰·운영: 민감자료·AI 초안·의료 콘텐츠와 거래 책임이 위험입니다. 전문가 검토·실 수락·복구 훈련을 제품별로 완료한 범위만 확대합니다.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DreamaiLab/lib/company-copy.ts; DreamaiLab/app/vision/page.tsx; DreamaiLab/app/services/page.tsx; DreamaiLab/docs/DAL_VIBE_ARCHITECT_MASTER_VISION_V1.md; DreamaiLab/docs/BUSINESS_ROADMAP_AND_ENTITY_STRATEGY.md; DreamaiLab/docs/RESEARCHER_PROFILE_UPDATE_20261002.md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투자 협의와 데이터룸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투자 미팅 이후 확인할 자료와 거래 절차를 제안합니다.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{"headers":["자료 묶음","필수 증빙","확인 단계"],"rows":[["법인·지분·IP","등기·주주명부·기존 약정·IP 귀속","조건 제안 전"],["고객·재무","계약·청구·입금·비용·현금·채무","재무 실사"],["제품·데이터","현장 수락·동의·보안·복구·공급사","제품 실사"],["조건·권한","투자수단·가치·보고·의사결정권","실사 후 계약"]]}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금액·기업가치·지분율·전환조건은 미확정. 이 문서는 비구속 협의 자료이며 투자 확약·법률 검토 완료를 뜻하지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DreamaiLab/lib/company-copy.ts; DreamaiLab/app/vision/page.tsx; DreamaiLab/app/services/page.tsx; DreamaiLab/docs/DAL_VIBE_ARCHITECT_MASTER_VISION_V1.md; DreamaiLab/docs/BUSINESS_ROADMAP_AND_ENTITY_STRATEGY.md; DreamaiLab/docs/RESEARCHER_PROFILE_UPDATE_20261002.md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다음 투자 미팅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사업의 핵심 가정과 실사 범위를 함께 확정합니다.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사전 검토: 공개 투자제안서·기존 IR·재무 가정 파일을 확인한 뒤 초기 고객군과 검증 목표를 논의합니다.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미팅 의제: 실고객 증빙, 12개월 비용 견적, 실행 책임자, 법인·IP 범위를 확인하고 단계별 투자 조건을 협의합니다.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협력 요청: 자람이 기관 실증을 중심으로 고객·운영 지표를 검증할 투자·기관 파트너를 찾습니다.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DreamaiLab/lib/company-copy.ts; DreamaiLab/app/vision/page.tsx; DreamaiLab/app/services/page.tsx; DreamaiLab/docs/DAL_VIBE_ARCHITECT_MASTER_VISION_V1.md; DreamaiLab/docs/BUSINESS_ROADMAP_AND_ENTITY_STRATEGY.md; DreamaiLab/docs/RESEARCHER_PROFILE_UPDATE_20261002.md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ad15dc242d455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3f20bb377934a2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42d1dd066344962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a0d5dfd67e9463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a6a88cf8ff34bb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ad296db5a834ee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73A666B-C8D3-436F-9C3C-413F64420AC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346BE4E-611C-449B-9F78-EC797C14C81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4BFC06D-C9C5-4BD8-8769-325C7BCD9C0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81F7B1D-B9B0-415D-969A-34736254CC0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84BCEB8-A26D-4680-A438-4482DAE64B6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A32D676-5B0A-4E0F-BCD1-3FBB2C157C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A58C262-14DA-4BC3-81F7-36EBD2D3594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F8900B8F-8EDD-4B6C-ACED-C6B17E16240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DB2DC7F-1F49-4EDD-A01F-A08126023F0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4E47E22-0049-43D3-A8EC-B8B9A6238CC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4d27749f26244bd" /><Relationship Type="http://schemas.openxmlformats.org/officeDocument/2006/relationships/slideLayout" Target="/ppt/slideLayouts/slideLayout1.xml" Id="R67301a4a78c642c3" /><Relationship Type="http://schemas.openxmlformats.org/officeDocument/2006/relationships/slideLayout" Target="/ppt/slideLayouts/slideLayout2.xml" Id="R4482017f796746ce" /><Relationship Type="http://schemas.openxmlformats.org/officeDocument/2006/relationships/slideLayout" Target="/ppt/slideLayouts/slideLayout3.xml" Id="R84369aa7483e4229" /><Relationship Type="http://schemas.openxmlformats.org/officeDocument/2006/relationships/slideLayout" Target="/ppt/slideLayouts/slideLayout4.xml" Id="Rcd94a7b0f09949d4" /><Relationship Type="http://schemas.openxmlformats.org/officeDocument/2006/relationships/slideLayout" Target="/ppt/slideLayouts/slideLayout5.xml" Id="Rf0b04f6d9b204651" /><Relationship Type="http://schemas.openxmlformats.org/officeDocument/2006/relationships/slideLayout" Target="/ppt/slideLayouts/slideLayout6.xml" Id="Rfe3829dc7751448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7301a4a78c642c3"/>
    <p:sldLayoutId xmlns:r="http://schemas.openxmlformats.org/officeDocument/2006/relationships" id="2147483650" r:id="R4482017f796746ce"/>
    <p:sldLayoutId xmlns:r="http://schemas.openxmlformats.org/officeDocument/2006/relationships" id="2147483651" r:id="R84369aa7483e4229"/>
    <p:sldLayoutId xmlns:r="http://schemas.openxmlformats.org/officeDocument/2006/relationships" id="2147483652" r:id="Rcd94a7b0f09949d4"/>
    <p:sldLayoutId xmlns:r="http://schemas.openxmlformats.org/officeDocument/2006/relationships" id="2147483653" r:id="Rf0b04f6d9b204651"/>
    <p:sldLayoutId xmlns:r="http://schemas.openxmlformats.org/officeDocument/2006/relationships" id="2147483654" r:id="Rfe3829dc7751448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81b6320e9bd46ad" /><Relationship Type="http://schemas.openxmlformats.org/officeDocument/2006/relationships/notesSlide" Target="/ppt/notesSlides/notesSlide1.xml" Id="Raca7fc99c9f74d0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8a560c8092c4f80" /><Relationship Type="http://schemas.openxmlformats.org/officeDocument/2006/relationships/notesSlide" Target="/ppt/notesSlides/notesSlide2.xml" Id="R5868c3cc9974457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4d782b23b3a4a23" /><Relationship Type="http://schemas.openxmlformats.org/officeDocument/2006/relationships/image" Target="/ppt/media/image.png" Id="R59ac0e3d921c4bd7" /><Relationship Type="http://schemas.openxmlformats.org/officeDocument/2006/relationships/notesSlide" Target="/ppt/notesSlides/notesSlide3.xml" Id="R234621b5b1914c6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64625eac7cc4506" /><Relationship Type="http://schemas.openxmlformats.org/officeDocument/2006/relationships/notesSlide" Target="/ppt/notesSlides/notesSlide4.xml" Id="R09882192f93f4d3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971ee6c0a0d438f" /><Relationship Type="http://schemas.openxmlformats.org/officeDocument/2006/relationships/notesSlide" Target="/ppt/notesSlides/notesSlide5.xml" Id="R3053cc8a41b84fb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1dd6e479057435a" /><Relationship Type="http://schemas.openxmlformats.org/officeDocument/2006/relationships/notesSlide" Target="/ppt/notesSlides/notesSlide6.xml" Id="R1a81c3edc8f94c0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fa0b23bbbab4685" /><Relationship Type="http://schemas.openxmlformats.org/officeDocument/2006/relationships/image" Target="/ppt/media/image2.png" Id="Rb8713f08ee794858" /><Relationship Type="http://schemas.openxmlformats.org/officeDocument/2006/relationships/notesSlide" Target="/ppt/notesSlides/notesSlide7.xml" Id="R8d05fdafa6a747c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a49ee9772f54001" /><Relationship Type="http://schemas.openxmlformats.org/officeDocument/2006/relationships/notesSlide" Target="/ppt/notesSlides/notesSlide8.xml" Id="R9732c32b39304b7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e7cef8ddfd94df4" /><Relationship Type="http://schemas.openxmlformats.org/officeDocument/2006/relationships/notesSlide" Target="/ppt/notesSlides/notesSlide9.xml" Id="Rb8644254eac946a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9a0acca6a274cf2" /><Relationship Type="http://schemas.openxmlformats.org/officeDocument/2006/relationships/notesSlide" Target="/ppt/notesSlides/notesSlide10.xml" Id="R04f0ec9fb4ea42c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941641ae6fe4b94" /><Relationship Type="http://schemas.openxmlformats.org/officeDocument/2006/relationships/notesSlide" Target="/ppt/notesSlides/notesSlide11.xml" Id="R32a97a756eb9413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783a28c0f2348cd" /><Relationship Type="http://schemas.openxmlformats.org/officeDocument/2006/relationships/notesSlide" Target="/ppt/notesSlides/notesSlide12.xml" Id="R8920c502c822479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ed6118cb840451d" /><Relationship Type="http://schemas.openxmlformats.org/officeDocument/2006/relationships/notesSlide" Target="/ppt/notesSlides/notesSlide13.xml" Id="Rb3e677f9d237441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72a38fe23e64378" /><Relationship Type="http://schemas.openxmlformats.org/officeDocument/2006/relationships/notesSlide" Target="/ppt/notesSlides/notesSlide14.xml" Id="R2a0ff912534f4d8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f8ffb59082748d6" /><Relationship Type="http://schemas.openxmlformats.org/officeDocument/2006/relationships/notesSlide" Target="/ppt/notesSlides/notesSlide15.xml" Id="R29f2fcd258934ec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cda320da9664f9d" /><Relationship Type="http://schemas.openxmlformats.org/officeDocument/2006/relationships/notesSlide" Target="/ppt/notesSlides/notesSlide16.xml" Id="Rb49e136568054fc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88b4c0837f14c66" /><Relationship Type="http://schemas.openxmlformats.org/officeDocument/2006/relationships/notesSlide" Target="/ppt/notesSlides/notesSlide17.xml" Id="Rb350dce3359b453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354cf606cff4930" /><Relationship Type="http://schemas.openxmlformats.org/officeDocument/2006/relationships/notesSlide" Target="/ppt/notesSlides/notesSlide18.xml" Id="R461003bb0d4747d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1326076bc6f4f6e" /><Relationship Type="http://schemas.openxmlformats.org/officeDocument/2006/relationships/notesSlide" Target="/ppt/notesSlides/notesSlide19.xml" Id="R1cf49cb314244eb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283fdcafc7249d7" /><Relationship Type="http://schemas.openxmlformats.org/officeDocument/2006/relationships/notesSlide" Target="/ppt/notesSlides/notesSlide20.xml" Id="Rf06c7a6fd2ec4b9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db59c7fb38d4b84" /><Relationship Type="http://schemas.openxmlformats.org/officeDocument/2006/relationships/notesSlide" Target="/ppt/notesSlides/notesSlide21.xml" Id="R0b95829c65334e2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d78be39f8ca4314" /><Relationship Type="http://schemas.openxmlformats.org/officeDocument/2006/relationships/notesSlide" Target="/ppt/notesSlides/notesSlide22.xml" Id="R9a5ef02f07984e82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e6587be9eb1489c" /><Relationship Type="http://schemas.openxmlformats.org/officeDocument/2006/relationships/notesSlide" Target="/ppt/notesSlides/notesSlide23.xml" Id="R96a4ed1bfbe44d08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f6b7c9efa724c37" /><Relationship Type="http://schemas.openxmlformats.org/officeDocument/2006/relationships/notesSlide" Target="/ppt/notesSlides/notesSlide24.xml" Id="R68386519e9fe42d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be6f943adb544b2" /><Relationship Type="http://schemas.openxmlformats.org/officeDocument/2006/relationships/notesSlide" Target="/ppt/notesSlides/notesSlide25.xml" Id="R579524dab87a4b5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E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DREAM AI LAB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65DBFDFB-0CBE-44E3-9683-C7ECBF024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rPr>
              <a:t>DREAM AI LAB / INVESTMENT PROPOSAL</a:t>
            </a:r>
          </a:p>
        </p:txBody>
      </p:sp>
      <p:sp>
        <p:nvSpPr>
          <p:cNvPr id="2" name="01">
            <a:extLst xmlns:a="http://schemas.openxmlformats.org/drawingml/2006/main">
              <a:ext uri="{FF2B5EF4-FFF2-40B4-BE49-F238E27FC236}">
                <a16:creationId xmlns:a16="http://schemas.microsoft.com/office/drawing/2014/main" id="{FBBE504C-A06E-4602-A204-AE2D0A6F6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rPr>
              <a:t>01</a:t>
            </a:r>
          </a:p>
        </p:txBody>
      </p:sp>
      <p:sp>
        <p:nvSpPr>
          <p:cNvPr id="3" name="드림에이아이랩">
            <a:extLst xmlns:a="http://schemas.openxmlformats.org/drawingml/2006/main">
              <a:ext uri="{FF2B5EF4-FFF2-40B4-BE49-F238E27FC236}">
                <a16:creationId xmlns:a16="http://schemas.microsoft.com/office/drawing/2014/main" id="{6EAEAC2B-B192-4AED-AA6B-7E04FB12B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540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540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pPr>
            <a:r>
              <a:rPr sz="5400" b="1">
                <a:solidFill>
                  <a:srgbClr val="FFFFFF"/>
                </a:solidFill>
                <a:latin typeface="NanumSquare"/>
                <a:ea typeface="NanumSquare"/>
                <a:cs typeface="NanumSquare"/>
              </a:rPr>
              <a:t>드림에이아이랩</a:t>
            </a:r>
          </a:p>
        </p:txBody>
      </p:sp>
      <p:sp>
        <p:nvSpPr>
          <p:cNvPr id="4" name="자람이 사업화에 집중하는&#10;사람 중심 AI 플랫폼 투자">
            <a:extLst xmlns:a="http://schemas.openxmlformats.org/drawingml/2006/main">
              <a:ext uri="{FF2B5EF4-FFF2-40B4-BE49-F238E27FC236}">
                <a16:creationId xmlns:a16="http://schemas.microsoft.com/office/drawing/2014/main" id="{72912CC5-7B90-45BF-9E4C-D181E716D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19375"/>
            <a:ext cx="109728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35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pPr>
            <a:r>
              <a:rPr sz="4350" b="1">
                <a:solidFill>
                  <a:srgbClr val="FFFFFF"/>
                </a:solidFill>
                <a:latin typeface="NanumSquare"/>
                <a:ea typeface="NanumSquare"/>
                <a:cs typeface="NanumSquare"/>
              </a:rPr>
              <a:t>자람이 사업화에 집중하는</a:t>
            </a:r>
          </a:p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pPr>
            <a:r>
              <a:rPr sz="4350" b="1">
                <a:solidFill>
                  <a:srgbClr val="FFFFFF"/>
                </a:solidFill>
                <a:latin typeface="NanumSquare"/>
                <a:ea typeface="NanumSquare"/>
                <a:cs typeface="NanumSquare"/>
              </a:rPr>
              <a:t>사람 중심 AI 플랫폼 투자</a:t>
            </a:r>
          </a:p>
        </p:txBody>
      </p:sp>
      <p:sp>
        <p:nvSpPr>
          <p:cNvPr id="5" name="자람이 기관 도입을 우선 검증하고 GCC·베지케어와 공통 기술의">
            <a:extLst xmlns:a="http://schemas.openxmlformats.org/drawingml/2006/main">
              <a:ext uri="{FF2B5EF4-FFF2-40B4-BE49-F238E27FC236}">
                <a16:creationId xmlns:a16="http://schemas.microsoft.com/office/drawing/2014/main" id="{59A853F9-4942-44A3-A734-2BEFD4D14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0125"/>
            <a:ext cx="10382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자람이 기관 도입을 우선 검증하고 GCC·베지케어와 공통 기술의 경제성을 단계적으로 확인하는 통합 투자 제안. 회사의 비전·철학·전체 서비스·최신 업데이트를 포함합니다.</a:t>
            </a:r>
          </a:p>
        </p:txBody>
      </p:sp>
      <p:sp>
        <p:nvSpPr>
          <p:cNvPr id="6" name="투자 협의안  2026.10.15">
            <a:extLst xmlns:a="http://schemas.openxmlformats.org/drawingml/2006/main">
              <a:ext uri="{FF2B5EF4-FFF2-40B4-BE49-F238E27FC236}">
                <a16:creationId xmlns:a16="http://schemas.microsoft.com/office/drawing/2014/main" id="{31F16E3B-DD1F-41A6-B808-965552D6D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0"/>
            <a:ext cx="10972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1500" b="1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투자 협의안  2026.10.15</a:t>
            </a:r>
          </a:p>
        </p:txBody>
      </p:sp>
      <p:sp>
        <p:nvSpPr>
          <p:cNvPr id="7" name="자금·가격·목표는 가정이며 확정 투자조건·실적이 아닙니다.">
            <a:extLst xmlns:a="http://schemas.openxmlformats.org/drawingml/2006/main">
              <a:ext uri="{FF2B5EF4-FFF2-40B4-BE49-F238E27FC236}">
                <a16:creationId xmlns:a16="http://schemas.microsoft.com/office/drawing/2014/main" id="{31FFD918-EFD8-400D-BC7A-180348588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10972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자금·가격·목표는 가정이며 확정 투자조건·실적이 아닙니다.</a:t>
            </a:r>
          </a:p>
        </p:txBody>
      </p:sp>
    </p:spTree>
    <p:extLst>
      <p:ext uri="{BB962C8B-B14F-4D97-AF65-F5344CB8AC3E}">
        <p14:creationId xmlns:p14="http://schemas.microsoft.com/office/powerpoint/2010/main" val="77554546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DREAM AI LAB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25F5884B-5B57-47EF-95AD-0FC67C86B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DREAM AI LAB / INVESTMENT PROPOSAL</a:t>
            </a:r>
          </a:p>
        </p:txBody>
      </p:sp>
      <p:sp>
        <p:nvSpPr>
          <p:cNvPr id="2" name="02">
            <a:extLst xmlns:a="http://schemas.openxmlformats.org/drawingml/2006/main">
              <a:ext uri="{FF2B5EF4-FFF2-40B4-BE49-F238E27FC236}">
                <a16:creationId xmlns:a16="http://schemas.microsoft.com/office/drawing/2014/main" id="{8F37B9F0-0EBB-40DD-ADE5-542C393A2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02</a:t>
            </a:r>
          </a:p>
        </p:txBody>
      </p:sp>
      <p:sp>
        <p:nvSpPr>
          <p:cNvPr id="3" name="투자 검토의 핵심">
            <a:extLst xmlns:a="http://schemas.openxmlformats.org/drawingml/2006/main">
              <a:ext uri="{FF2B5EF4-FFF2-40B4-BE49-F238E27FC236}">
                <a16:creationId xmlns:a16="http://schemas.microsoft.com/office/drawing/2014/main" id="{2CA998E3-333F-4370-B977-2F8201568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투자 검토의 핵심</a:t>
            </a:r>
          </a:p>
        </p:txBody>
      </p:sp>
      <p:sp>
        <p:nvSpPr>
          <p:cNvPr id="4" name="다도메인 운영 기반에서 첫 반복 수익의 증거를 확보합니다.">
            <a:extLst xmlns:a="http://schemas.openxmlformats.org/drawingml/2006/main">
              <a:ext uri="{FF2B5EF4-FFF2-40B4-BE49-F238E27FC236}">
                <a16:creationId xmlns:a16="http://schemas.microsoft.com/office/drawing/2014/main" id="{7E1C40D8-B5B4-49A2-93B4-514AD2CB4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다도메인 운영 기반에서 첫 반복 수익의 증거를 확보합니다.</a:t>
            </a:r>
          </a:p>
        </p:txBody>
      </p:sp>
      <p:sp>
        <p:nvSpPr>
          <p:cNvPr id="5" name="집중 사업">
            <a:extLst xmlns:a="http://schemas.openxmlformats.org/drawingml/2006/main">
              <a:ext uri="{FF2B5EF4-FFF2-40B4-BE49-F238E27FC236}">
                <a16:creationId xmlns:a16="http://schemas.microsoft.com/office/drawing/2014/main" id="{2C9E9A49-A047-4E6F-B835-9FEB0273E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집중 사업</a:t>
            </a:r>
          </a:p>
        </p:txBody>
      </p:sp>
      <p:sp>
        <p:nvSpPr>
          <p:cNvPr id="6" name="자람이 기관 구독을 우선 검증합니다. GCC는 검증 거래, 베지">
            <a:extLst xmlns:a="http://schemas.openxmlformats.org/drawingml/2006/main">
              <a:ext uri="{FF2B5EF4-FFF2-40B4-BE49-F238E27FC236}">
                <a16:creationId xmlns:a16="http://schemas.microsoft.com/office/drawing/2014/main" id="{7E0ACAD0-C35D-457D-A0A4-DE6CD0CFD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자람이 기관 구독을 우선 검증합니다. GCC는 검증 거래, 베지케어는 웰니스 센터 구독으로 별도 지표를 확인합니다.</a:t>
            </a:r>
          </a:p>
        </p:txBody>
      </p:sp>
      <p:sp>
        <p:nvSpPr>
          <p:cNvPr id="7" name="신규 자금안">
            <a:extLst xmlns:a="http://schemas.openxmlformats.org/drawingml/2006/main">
              <a:ext uri="{FF2B5EF4-FFF2-40B4-BE49-F238E27FC236}">
                <a16:creationId xmlns:a16="http://schemas.microsoft.com/office/drawing/2014/main" id="{16766156-A441-46E0-8BA3-E0EBD6BC5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신규 자금안</a:t>
            </a:r>
          </a:p>
        </p:txBody>
      </p:sp>
      <p:sp>
        <p:nvSpPr>
          <p:cNvPr id="8" name="12개월 비용에서 역산한 통합 협의 시나리오 5억 160만원. ">
            <a:extLst xmlns:a="http://schemas.openxmlformats.org/drawingml/2006/main">
              <a:ext uri="{FF2B5EF4-FFF2-40B4-BE49-F238E27FC236}">
                <a16:creationId xmlns:a16="http://schemas.microsoft.com/office/drawing/2014/main" id="{3DFEA934-2CF5-4983-89A6-C8627ED22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12개월 비용에서 역산한 통합 협의 시나리오 5억 160만원. 공유 인력 5명 상당의 실행 예산이며 실제 채용·계약은 미확정입니다.</a:t>
            </a:r>
          </a:p>
        </p:txBody>
      </p:sp>
      <p:sp>
        <p:nvSpPr>
          <p:cNvPr id="9" name="투자 후 증거">
            <a:extLst xmlns:a="http://schemas.openxmlformats.org/drawingml/2006/main">
              <a:ext uri="{FF2B5EF4-FFF2-40B4-BE49-F238E27FC236}">
                <a16:creationId xmlns:a16="http://schemas.microsoft.com/office/drawing/2014/main" id="{E7DA6DD0-7052-4994-AAFB-A6FFAE3FB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투자 후 증거</a:t>
            </a:r>
          </a:p>
        </p:txBody>
      </p:sp>
      <p:sp>
        <p:nvSpPr>
          <p:cNvPr id="10" name="M12 자람이 15곳·GCC 월 거래 100건·베지케어 20곳 ">
            <a:extLst xmlns:a="http://schemas.openxmlformats.org/drawingml/2006/main">
              <a:ext uri="{FF2B5EF4-FFF2-40B4-BE49-F238E27FC236}">
                <a16:creationId xmlns:a16="http://schemas.microsoft.com/office/drawing/2014/main" id="{CF7D934F-63E6-497D-BF33-1A90BE725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M12 자람이 15곳·GCC 월 거래 100건·베지케어 20곳 가정. 포트폴리오 월매출 875만원과 공통 기술 재사용 원가를 검증합니다.</a:t>
            </a:r>
          </a:p>
        </p:txBody>
      </p:sp>
      <p:sp>
        <p:nvSpPr>
          <p:cNvPr id="11" name="공개 협의용 투자제안서. 자금·가격·전환 목표는 경영진 확정 전">
            <a:extLst xmlns:a="http://schemas.openxmlformats.org/drawingml/2006/main">
              <a:ext uri="{FF2B5EF4-FFF2-40B4-BE49-F238E27FC236}">
                <a16:creationId xmlns:a16="http://schemas.microsoft.com/office/drawing/2014/main" id="{CDFB3A2F-D023-495B-B09F-DE548930E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공개 협의용 투자제안서. 자금·가격·전환 목표는 경영진 확정 전 계획 가정이며 실적·투자조건·수익 보장이 아닙니다.</a:t>
            </a:r>
          </a:p>
        </p:txBody>
      </p:sp>
      <p:sp>
        <p:nvSpPr>
          <p:cNvPr id="12" name="2026-10-15 기준  dreamailab.com  공개 협">
            <a:extLst xmlns:a="http://schemas.openxmlformats.org/drawingml/2006/main">
              <a:ext uri="{FF2B5EF4-FFF2-40B4-BE49-F238E27FC236}">
                <a16:creationId xmlns:a16="http://schemas.microsoft.com/office/drawing/2014/main" id="{4F23D4CA-6641-4B82-86A3-DF63F1592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dreamailab.com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32700663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DREAM AI LAB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DC261302-9039-4A76-8A29-B484819F1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DREAM AI LAB / INVESTMENT PROPOSAL</a:t>
            </a:r>
          </a:p>
        </p:txBody>
      </p:sp>
      <p:sp>
        <p:nvSpPr>
          <p:cNvPr id="2" name="03">
            <a:extLst xmlns:a="http://schemas.openxmlformats.org/drawingml/2006/main">
              <a:ext uri="{FF2B5EF4-FFF2-40B4-BE49-F238E27FC236}">
                <a16:creationId xmlns:a16="http://schemas.microsoft.com/office/drawing/2014/main" id="{78FF1882-8D13-402E-BD84-8DA90D1A6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03</a:t>
            </a:r>
          </a:p>
        </p:txBody>
      </p:sp>
      <p:sp>
        <p:nvSpPr>
          <p:cNvPr id="3" name="누구나, 어디서나, 동등한 기회">
            <a:extLst xmlns:a="http://schemas.openxmlformats.org/drawingml/2006/main">
              <a:ext uri="{FF2B5EF4-FFF2-40B4-BE49-F238E27FC236}">
                <a16:creationId xmlns:a16="http://schemas.microsoft.com/office/drawing/2014/main" id="{467F90A1-4588-467E-B99A-E087D04D2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누구나, 어디서나, 동등한 기회</a:t>
            </a:r>
          </a:p>
        </p:txBody>
      </p:sp>
      <p:sp>
        <p:nvSpPr>
          <p:cNvPr id="4" name="기술은 사람의 목적과 선택을 지원하는 수단입니다.">
            <a:extLst xmlns:a="http://schemas.openxmlformats.org/drawingml/2006/main">
              <a:ext uri="{FF2B5EF4-FFF2-40B4-BE49-F238E27FC236}">
                <a16:creationId xmlns:a16="http://schemas.microsoft.com/office/drawing/2014/main" id="{8FEDC69E-7CE9-4FDF-BC07-DEA1F015D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기술은 사람의 목적과 선택을 지원하는 수단입니다.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7D7955-565A-41A7-9AFA-064E6ACF7DD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ac0e3d921c4bd7"/>
          <a:stretch xmlns:a="http://schemas.openxmlformats.org/drawingml/2006/main"/>
        </p:blipFill>
        <p:spPr>
          <a:xfrm xmlns:a="http://schemas.openxmlformats.org/drawingml/2006/main">
            <a:off x="6728732" y="2524125"/>
            <a:ext cx="4506686" cy="3286125"/>
          </a:xfrm>
          <a:prstGeom xmlns:a="http://schemas.openxmlformats.org/drawingml/2006/main" prst="rect">
            <a:avLst/>
          </a:prstGeom>
        </p:spPr>
      </p:pic>
      <p:sp>
        <p:nvSpPr>
          <p:cNvPr id="6" name="동등한 접근">
            <a:extLst xmlns:a="http://schemas.openxmlformats.org/drawingml/2006/main">
              <a:ext uri="{FF2B5EF4-FFF2-40B4-BE49-F238E27FC236}">
                <a16:creationId xmlns:a16="http://schemas.microsoft.com/office/drawing/2014/main" id="{8AD5AA02-8D19-4AB0-8D98-DFB8500DF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52700"/>
            <a:ext cx="5476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동등한 접근</a:t>
            </a:r>
          </a:p>
        </p:txBody>
      </p:sp>
      <p:sp>
        <p:nvSpPr>
          <p:cNvPr id="7" name="부·지역·환경·장애의 차이로 필요한 의료·돌봄·교육과 정보에서 ">
            <a:extLst xmlns:a="http://schemas.openxmlformats.org/drawingml/2006/main">
              <a:ext uri="{FF2B5EF4-FFF2-40B4-BE49-F238E27FC236}">
                <a16:creationId xmlns:a16="http://schemas.microsoft.com/office/drawing/2014/main" id="{25DD2D72-2B2B-4B01-9AC5-856449848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14650"/>
            <a:ext cx="5334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부·지역·환경·장애의 차이로 필요한 의료·돌봄·교육과 정보에서 배제되지 않는 미래를 지향합니다.</a:t>
            </a:r>
          </a:p>
        </p:txBody>
      </p:sp>
      <p:sp>
        <p:nvSpPr>
          <p:cNvPr id="8" name="사람 중심">
            <a:extLst xmlns:a="http://schemas.openxmlformats.org/drawingml/2006/main">
              <a:ext uri="{FF2B5EF4-FFF2-40B4-BE49-F238E27FC236}">
                <a16:creationId xmlns:a16="http://schemas.microsoft.com/office/drawing/2014/main" id="{6E079A8F-94A5-47B7-A18B-49FD470A2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76650"/>
            <a:ext cx="5476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사람 중심</a:t>
            </a:r>
          </a:p>
        </p:txBody>
      </p:sp>
      <p:sp>
        <p:nvSpPr>
          <p:cNvPr id="9" name="당사자의 동의·존엄·자율적 선택과 현장 전문가의 판단을 제품의 ">
            <a:extLst xmlns:a="http://schemas.openxmlformats.org/drawingml/2006/main">
              <a:ext uri="{FF2B5EF4-FFF2-40B4-BE49-F238E27FC236}">
                <a16:creationId xmlns:a16="http://schemas.microsoft.com/office/drawing/2014/main" id="{979DD3F3-FC79-4EDB-AB02-6C6C85112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38600"/>
            <a:ext cx="5334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당사자의 동의·존엄·자율적 선택과 현장 전문가의 판단을 제품의 실행 기준에 반영합니다.</a:t>
            </a:r>
          </a:p>
        </p:txBody>
      </p:sp>
      <p:sp>
        <p:nvSpPr>
          <p:cNvPr id="10" name="현장과 증거">
            <a:extLst xmlns:a="http://schemas.openxmlformats.org/drawingml/2006/main">
              <a:ext uri="{FF2B5EF4-FFF2-40B4-BE49-F238E27FC236}">
                <a16:creationId xmlns:a16="http://schemas.microsoft.com/office/drawing/2014/main" id="{4605CAA5-97AE-4A82-A01B-1EA24422F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00600"/>
            <a:ext cx="5476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현장과 증거</a:t>
            </a:r>
          </a:p>
        </p:txBody>
      </p:sp>
      <p:sp>
        <p:nvSpPr>
          <p:cNvPr id="11" name="현장의 문제에서 설계하고 실제 사용 결과로 개선합니다. 구현·운">
            <a:extLst xmlns:a="http://schemas.openxmlformats.org/drawingml/2006/main">
              <a:ext uri="{FF2B5EF4-FFF2-40B4-BE49-F238E27FC236}">
                <a16:creationId xmlns:a16="http://schemas.microsoft.com/office/drawing/2014/main" id="{D80D70D0-4F42-44DF-BDAF-2B2A448C1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62550"/>
            <a:ext cx="5334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현장의 문제에서 설계하고 실제 사용 결과로 개선합니다. 구현·운영·성과 입증의 수준을 구분합니다.</a:t>
            </a:r>
          </a:p>
        </p:txBody>
      </p:sp>
      <p:sp>
        <p:nvSpPr>
          <p:cNvPr id="12" name="드림에이아이랩 공개 철학·비전 페이지">
            <a:extLst xmlns:a="http://schemas.openxmlformats.org/drawingml/2006/main">
              <a:ext uri="{FF2B5EF4-FFF2-40B4-BE49-F238E27FC236}">
                <a16:creationId xmlns:a16="http://schemas.microsoft.com/office/drawing/2014/main" id="{A9471EA2-1CDA-4C81-8EEE-1B2D3AB5D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886450"/>
            <a:ext cx="5200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1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드림에이아이랩 공개 철학·비전 페이지</a:t>
            </a:r>
          </a:p>
        </p:txBody>
      </p:sp>
      <p:sp>
        <p:nvSpPr>
          <p:cNvPr id="13" name="출처: DAL 철학·비전">
            <a:extLst xmlns:a="http://schemas.openxmlformats.org/drawingml/2006/main">
              <a:ext uri="{FF2B5EF4-FFF2-40B4-BE49-F238E27FC236}">
                <a16:creationId xmlns:a16="http://schemas.microsoft.com/office/drawing/2014/main" id="{BE45F803-29DB-4F66-B997-07A266FD7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출처: DAL 철학·비전</a:t>
            </a:r>
          </a:p>
        </p:txBody>
      </p:sp>
      <p:sp>
        <p:nvSpPr>
          <p:cNvPr id="14" name="2026-10-15 기준  dreamailab.com  공개 협">
            <a:extLst xmlns:a="http://schemas.openxmlformats.org/drawingml/2006/main">
              <a:ext uri="{FF2B5EF4-FFF2-40B4-BE49-F238E27FC236}">
                <a16:creationId xmlns:a16="http://schemas.microsoft.com/office/drawing/2014/main" id="{C3433FA7-3623-4A6B-94AE-E3216C774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dreamailab.com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29648329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F3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DREAM AI LAB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0DEE4043-B3D2-411D-96CD-92F507073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DREAM AI LAB / INVESTMENT PROPOSAL</a:t>
            </a:r>
          </a:p>
        </p:txBody>
      </p:sp>
      <p:sp>
        <p:nvSpPr>
          <p:cNvPr id="2" name="04">
            <a:extLst xmlns:a="http://schemas.openxmlformats.org/drawingml/2006/main">
              <a:ext uri="{FF2B5EF4-FFF2-40B4-BE49-F238E27FC236}">
                <a16:creationId xmlns:a16="http://schemas.microsoft.com/office/drawing/2014/main" id="{1E3C963D-B4FA-48D5-B813-DF2CDC608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04</a:t>
            </a:r>
          </a:p>
        </p:txBody>
      </p:sp>
      <p:sp>
        <p:nvSpPr>
          <p:cNvPr id="3" name="여러 산업에서 반복되는 기록 단절">
            <a:extLst xmlns:a="http://schemas.openxmlformats.org/drawingml/2006/main">
              <a:ext uri="{FF2B5EF4-FFF2-40B4-BE49-F238E27FC236}">
                <a16:creationId xmlns:a16="http://schemas.microsoft.com/office/drawing/2014/main" id="{FA8C4A83-071A-403E-94B9-954FD17D0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여러 산업에서 반복되는 기록 단절</a:t>
            </a:r>
          </a:p>
        </p:txBody>
      </p:sp>
      <p:sp>
        <p:nvSpPr>
          <p:cNvPr id="4" name="고객은 다르지만 정보가 실행으로 이어지지 않는 문제가 반복됩니다">
            <a:extLst xmlns:a="http://schemas.openxmlformats.org/drawingml/2006/main">
              <a:ext uri="{FF2B5EF4-FFF2-40B4-BE49-F238E27FC236}">
                <a16:creationId xmlns:a16="http://schemas.microsoft.com/office/drawing/2014/main" id="{67EA832F-4131-405B-8BB4-6CDF129FC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고객은 다르지만 정보가 실행으로 이어지지 않는 문제가 반복됩니다.</a:t>
            </a:r>
          </a:p>
        </p:txBody>
      </p:sp>
      <p:sp>
        <p:nvSpPr>
          <p:cNvPr id="5" name="돌봄·의료·교육">
            <a:extLst xmlns:a="http://schemas.openxmlformats.org/drawingml/2006/main">
              <a:ext uri="{FF2B5EF4-FFF2-40B4-BE49-F238E27FC236}">
                <a16:creationId xmlns:a16="http://schemas.microsoft.com/office/drawing/2014/main" id="{D81C98E5-5D2F-4CEB-86B4-D1407C993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돌봄·의료·교육</a:t>
            </a:r>
          </a:p>
        </p:txBody>
      </p:sp>
      <p:sp>
        <p:nvSpPr>
          <p:cNvPr id="6" name="생활과 기관 기록의 단절로 다음 전문가가 맥락을 다시 구성해야 ">
            <a:extLst xmlns:a="http://schemas.openxmlformats.org/drawingml/2006/main">
              <a:ext uri="{FF2B5EF4-FFF2-40B4-BE49-F238E27FC236}">
                <a16:creationId xmlns:a16="http://schemas.microsoft.com/office/drawing/2014/main" id="{308D6F1A-496C-420D-8F18-7A8D585E4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생활과 기관 기록의 단절로 다음 전문가가 맥락을 다시 구성해야 합니다.</a:t>
            </a:r>
          </a:p>
        </p:txBody>
      </p:sp>
      <p:sp>
        <p:nvSpPr>
          <p:cNvPr id="7" name="국제커플·생활">
            <a:extLst xmlns:a="http://schemas.openxmlformats.org/drawingml/2006/main">
              <a:ext uri="{FF2B5EF4-FFF2-40B4-BE49-F238E27FC236}">
                <a16:creationId xmlns:a16="http://schemas.microsoft.com/office/drawing/2014/main" id="{305E45E6-01D2-4063-B2A6-B641A7D52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국제커플·생활</a:t>
            </a:r>
          </a:p>
        </p:txBody>
      </p:sp>
      <p:sp>
        <p:nvSpPr>
          <p:cNvPr id="8" name="정보와 실제 서비스, 거래와 정착, 안내와 생활 행동이 서로 떨">
            <a:extLst xmlns:a="http://schemas.openxmlformats.org/drawingml/2006/main">
              <a:ext uri="{FF2B5EF4-FFF2-40B4-BE49-F238E27FC236}">
                <a16:creationId xmlns:a16="http://schemas.microsoft.com/office/drawing/2014/main" id="{7B748E43-BCB7-4DFC-8855-04F66EA3B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정보와 실제 서비스, 거래와 정착, 안내와 생활 행동이 서로 떨어져 있습니다.</a:t>
            </a:r>
          </a:p>
        </p:txBody>
      </p:sp>
      <p:sp>
        <p:nvSpPr>
          <p:cNvPr id="9" name="소프트웨어 창작">
            <a:extLst xmlns:a="http://schemas.openxmlformats.org/drawingml/2006/main">
              <a:ext uri="{FF2B5EF4-FFF2-40B4-BE49-F238E27FC236}">
                <a16:creationId xmlns:a16="http://schemas.microsoft.com/office/drawing/2014/main" id="{B01C0187-F05D-4990-BC2E-BAFCE7907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소프트웨어 창작</a:t>
            </a:r>
          </a:p>
        </p:txBody>
      </p:sp>
      <p:sp>
        <p:nvSpPr>
          <p:cNvPr id="10" name="요구 의도·설계·변경·검증·운영의 연결이 약하면 같은 오류와 판">
            <a:extLst xmlns:a="http://schemas.openxmlformats.org/drawingml/2006/main">
              <a:ext uri="{FF2B5EF4-FFF2-40B4-BE49-F238E27FC236}">
                <a16:creationId xmlns:a16="http://schemas.microsoft.com/office/drawing/2014/main" id="{316F2F12-5ABC-47D6-A762-4377CCBE6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요구 의도·설계·변경·검증·운영의 연결이 약하면 같은 오류와 판단을 반복하게 됩니다.</a:t>
            </a:r>
          </a:p>
        </p:txBody>
      </p:sp>
      <p:sp>
        <p:nvSpPr>
          <p:cNvPr id="11" name="2026-10-15 기준  dreamailab.com  공개 협">
            <a:extLst xmlns:a="http://schemas.openxmlformats.org/drawingml/2006/main">
              <a:ext uri="{FF2B5EF4-FFF2-40B4-BE49-F238E27FC236}">
                <a16:creationId xmlns:a16="http://schemas.microsoft.com/office/drawing/2014/main" id="{EA6B161C-E035-45EA-A6A3-FA94B0DC5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dreamailab.com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59788134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DREAM AI LAB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92B5D762-5CB4-4D65-ADAE-0C115427E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DREAM AI LAB / INVESTMENT PROPOSAL</a:t>
            </a:r>
          </a:p>
        </p:txBody>
      </p:sp>
      <p:sp>
        <p:nvSpPr>
          <p:cNvPr id="2" name="05">
            <a:extLst xmlns:a="http://schemas.openxmlformats.org/drawingml/2006/main">
              <a:ext uri="{FF2B5EF4-FFF2-40B4-BE49-F238E27FC236}">
                <a16:creationId xmlns:a16="http://schemas.microsoft.com/office/drawing/2014/main" id="{73E86446-FA72-409F-BEFC-7CE19C9A9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05</a:t>
            </a:r>
          </a:p>
        </p:txBody>
      </p:sp>
      <p:sp>
        <p:nvSpPr>
          <p:cNvPr id="3" name="AI디지털케어로그의 공통 구조">
            <a:extLst xmlns:a="http://schemas.openxmlformats.org/drawingml/2006/main">
              <a:ext uri="{FF2B5EF4-FFF2-40B4-BE49-F238E27FC236}">
                <a16:creationId xmlns:a16="http://schemas.microsoft.com/office/drawing/2014/main" id="{AF687FEE-6A4F-4FC6-A997-24C227CA7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AI디지털케어로그의 공통 구조</a:t>
            </a:r>
          </a:p>
        </p:txBody>
      </p:sp>
      <p:sp>
        <p:nvSpPr>
          <p:cNvPr id="4" name="시간축 위에서 기록을 맥락과 다음 실행으로 연결합니다.">
            <a:extLst xmlns:a="http://schemas.openxmlformats.org/drawingml/2006/main">
              <a:ext uri="{FF2B5EF4-FFF2-40B4-BE49-F238E27FC236}">
                <a16:creationId xmlns:a16="http://schemas.microsoft.com/office/drawing/2014/main" id="{46BCF9E7-52CF-475D-9BA4-90BF79310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시간축 위에서 기록을 맥락과 다음 실행으로 연결합니다.</a:t>
            </a:r>
          </a:p>
        </p:txBody>
      </p:sp>
      <p:sp>
        <p:nvSpPr>
          <p:cNvPr id="5" name="기록과 맥락">
            <a:extLst xmlns:a="http://schemas.openxmlformats.org/drawingml/2006/main">
              <a:ext uri="{FF2B5EF4-FFF2-40B4-BE49-F238E27FC236}">
                <a16:creationId xmlns:a16="http://schemas.microsoft.com/office/drawing/2014/main" id="{D9B39F2D-BC15-4C74-9BBB-265723EF3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기록과 맥락</a:t>
            </a:r>
          </a:p>
        </p:txBody>
      </p:sp>
      <p:sp>
        <p:nvSpPr>
          <p:cNvPr id="6" name="사람·상황·시간·출처·목표를 보존해 흩어진 사건을 이해 가능한 ">
            <a:extLst xmlns:a="http://schemas.openxmlformats.org/drawingml/2006/main">
              <a:ext uri="{FF2B5EF4-FFF2-40B4-BE49-F238E27FC236}">
                <a16:creationId xmlns:a16="http://schemas.microsoft.com/office/drawing/2014/main" id="{663E947F-A4C8-459C-B07E-6F433272D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사람·상황·시간·출처·목표를 보존해 흩어진 사건을 이해 가능한 흐름으로 정리합니다.</a:t>
            </a:r>
          </a:p>
        </p:txBody>
      </p:sp>
      <p:sp>
        <p:nvSpPr>
          <p:cNvPr id="7" name="판단과 실행">
            <a:extLst xmlns:a="http://schemas.openxmlformats.org/drawingml/2006/main">
              <a:ext uri="{FF2B5EF4-FFF2-40B4-BE49-F238E27FC236}">
                <a16:creationId xmlns:a16="http://schemas.microsoft.com/office/drawing/2014/main" id="{024A838B-DA26-4524-8FE1-436919CCD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판단과 실행</a:t>
            </a:r>
          </a:p>
        </p:txBody>
      </p:sp>
      <p:sp>
        <p:nvSpPr>
          <p:cNvPr id="8" name="AI 분석과 설명 가능한 근거, 권한 있는 사람의 확인과 다음 ">
            <a:extLst xmlns:a="http://schemas.openxmlformats.org/drawingml/2006/main">
              <a:ext uri="{FF2B5EF4-FFF2-40B4-BE49-F238E27FC236}">
                <a16:creationId xmlns:a16="http://schemas.microsoft.com/office/drawing/2014/main" id="{5D147AA6-1AB1-43E6-84D8-71A5B0783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AI 분석과 설명 가능한 근거, 권한 있는 사람의 확인과 다음 행동을 연결합니다.</a:t>
            </a:r>
          </a:p>
        </p:txBody>
      </p:sp>
      <p:sp>
        <p:nvSpPr>
          <p:cNvPr id="9" name="결과와 환류">
            <a:extLst xmlns:a="http://schemas.openxmlformats.org/drawingml/2006/main">
              <a:ext uri="{FF2B5EF4-FFF2-40B4-BE49-F238E27FC236}">
                <a16:creationId xmlns:a16="http://schemas.microsoft.com/office/drawing/2014/main" id="{01C88265-E11E-4394-8FAE-EBA492C25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결과와 환류</a:t>
            </a:r>
          </a:p>
        </p:txBody>
      </p:sp>
      <p:sp>
        <p:nvSpPr>
          <p:cNvPr id="10" name="실행 결과와 수정 이력을 기록해 다음 제품·판단 개선의 근거로 ">
            <a:extLst xmlns:a="http://schemas.openxmlformats.org/drawingml/2006/main">
              <a:ext uri="{FF2B5EF4-FFF2-40B4-BE49-F238E27FC236}">
                <a16:creationId xmlns:a16="http://schemas.microsoft.com/office/drawing/2014/main" id="{8A2C2C98-C007-4418-A0C4-D77691D8A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실행 결과와 수정 이력을 기록해 다음 제품·판단 개선의 근거로 사용합니다. 도메인 간 자동 통합 학습 완료를 뜻하지 않습니다.</a:t>
            </a:r>
          </a:p>
        </p:txBody>
      </p:sp>
      <p:sp>
        <p:nvSpPr>
          <p:cNvPr id="11" name="출처: DAL 핵심 기술">
            <a:extLst xmlns:a="http://schemas.openxmlformats.org/drawingml/2006/main">
              <a:ext uri="{FF2B5EF4-FFF2-40B4-BE49-F238E27FC236}">
                <a16:creationId xmlns:a16="http://schemas.microsoft.com/office/drawing/2014/main" id="{14765712-AA42-4BC2-A503-079965BC6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출처: DAL 핵심 기술</a:t>
            </a:r>
          </a:p>
        </p:txBody>
      </p:sp>
      <p:sp>
        <p:nvSpPr>
          <p:cNvPr id="12" name="2026-10-15 기준  dreamailab.com  공개 협">
            <a:extLst xmlns:a="http://schemas.openxmlformats.org/drawingml/2006/main">
              <a:ext uri="{FF2B5EF4-FFF2-40B4-BE49-F238E27FC236}">
                <a16:creationId xmlns:a16="http://schemas.microsoft.com/office/drawing/2014/main" id="{2B47FF61-5BBE-47E1-9A49-7E12D88F1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dreamailab.com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53442589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DREAM AI LAB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81E4AB96-96E4-4504-BEE6-8D8A71B55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DREAM AI LAB / INVESTMENT PROPOSAL</a:t>
            </a:r>
          </a:p>
        </p:txBody>
      </p:sp>
      <p:sp>
        <p:nvSpPr>
          <p:cNvPr id="2" name="06">
            <a:extLst xmlns:a="http://schemas.openxmlformats.org/drawingml/2006/main">
              <a:ext uri="{FF2B5EF4-FFF2-40B4-BE49-F238E27FC236}">
                <a16:creationId xmlns:a16="http://schemas.microsoft.com/office/drawing/2014/main" id="{F7A3554F-808E-4ABF-A8F0-68F9ABA06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06</a:t>
            </a:r>
          </a:p>
        </p:txBody>
      </p:sp>
      <p:sp>
        <p:nvSpPr>
          <p:cNvPr id="3" name="공통 구조와 도메인 제품의 관계">
            <a:extLst xmlns:a="http://schemas.openxmlformats.org/drawingml/2006/main">
              <a:ext uri="{FF2B5EF4-FFF2-40B4-BE49-F238E27FC236}">
                <a16:creationId xmlns:a16="http://schemas.microsoft.com/office/drawing/2014/main" id="{48CFB2CF-9BF3-4037-A999-9A2882DD7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공통 구조와 도메인 제품의 관계</a:t>
            </a:r>
          </a:p>
        </p:txBody>
      </p:sp>
      <p:sp>
        <p:nvSpPr>
          <p:cNvPr id="4" name="기술 재사용과 고객별 운영은 구분합니다.">
            <a:extLst xmlns:a="http://schemas.openxmlformats.org/drawingml/2006/main">
              <a:ext uri="{FF2B5EF4-FFF2-40B4-BE49-F238E27FC236}">
                <a16:creationId xmlns:a16="http://schemas.microsoft.com/office/drawing/2014/main" id="{A37CB676-B181-4678-8C3B-2FCEA4D31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기술 재사용과 고객별 운영은 구분합니다.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83A104-03C4-47AC-A916-834C352BB6AB}"/>
              </a:ext>
            </a:extLst>
          </p:cNvPr>
          <p:cNvGraphicFramePr/>
          <p:nvPr/>
        </p:nvGraphicFramePr>
        <p:xfrm>
          <a:off xmlns:a="http://schemas.openxmlformats.org/drawingml/2006/main" x="609600" y="2619375"/>
          <a:ext xmlns:a="http://schemas.openxmlformats.org/drawingml/2006/main" cx="10972800" cy="3095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4286250"/>
                <a:gridCol w="4305300"/>
              </a:tblGrid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계층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1E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역할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1E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사업 관점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1E36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853A3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범용 DAL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시간축·출처·판단·환류 구조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연구·기술 자산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853A3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도메인 설계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발달지원·생활·파트너 업무 규칙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현장 요구·전문가 협력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853A3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서비스 제품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역할·기록·리포트·운영 화면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고객 계약·반복 사용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853A3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사업 검증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도입·원가·유지·성과 측정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투자·확장 의사결정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</a:tbl>
          </a:graphicData>
        </a:graphic>
      </p:graphicFrame>
      <p:sp>
        <p:nvSpPr>
          <p:cNvPr id="6" name="현재 모든 서비스가 하나의 중앙 데이터베이스나 동일 코드베이스를">
            <a:extLst xmlns:a="http://schemas.openxmlformats.org/drawingml/2006/main">
              <a:ext uri="{FF2B5EF4-FFF2-40B4-BE49-F238E27FC236}">
                <a16:creationId xmlns:a16="http://schemas.microsoft.com/office/drawing/2014/main" id="{0CE0799A-1874-4639-BDC5-FAC41B474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현재 모든 서비스가 하나의 중앙 데이터베이스나 동일 코드베이스를 공유한다는 의미가 아닙니다.</a:t>
            </a:r>
          </a:p>
        </p:txBody>
      </p:sp>
      <p:sp>
        <p:nvSpPr>
          <p:cNvPr id="7" name="2026-10-15 기준  dreamailab.com  공개 협">
            <a:extLst xmlns:a="http://schemas.openxmlformats.org/drawingml/2006/main">
              <a:ext uri="{FF2B5EF4-FFF2-40B4-BE49-F238E27FC236}">
                <a16:creationId xmlns:a16="http://schemas.microsoft.com/office/drawing/2014/main" id="{14A80A70-9043-4849-95F1-9202E686C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dreamailab.com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87928739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EEF3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DREAM AI LAB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0C33CA87-D46F-4F90-820F-B15B23911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DREAM AI LAB / INVESTMENT PROPOSAL</a:t>
            </a:r>
          </a:p>
        </p:txBody>
      </p:sp>
      <p:sp>
        <p:nvSpPr>
          <p:cNvPr id="2" name="07">
            <a:extLst xmlns:a="http://schemas.openxmlformats.org/drawingml/2006/main">
              <a:ext uri="{FF2B5EF4-FFF2-40B4-BE49-F238E27FC236}">
                <a16:creationId xmlns:a16="http://schemas.microsoft.com/office/drawing/2014/main" id="{53780E4B-009A-4832-946C-78E18494D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07</a:t>
            </a:r>
          </a:p>
        </p:txBody>
      </p:sp>
      <p:sp>
        <p:nvSpPr>
          <p:cNvPr id="3" name="자람이가 첫 사업화 검증 축입니다">
            <a:extLst xmlns:a="http://schemas.openxmlformats.org/drawingml/2006/main">
              <a:ext uri="{FF2B5EF4-FFF2-40B4-BE49-F238E27FC236}">
                <a16:creationId xmlns:a16="http://schemas.microsoft.com/office/drawing/2014/main" id="{B56BE6A2-7D78-4418-9EF4-33C933D7E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자람이가 첫 사업화 검증 축입니다</a:t>
            </a:r>
          </a:p>
        </p:txBody>
      </p:sp>
      <p:sp>
        <p:nvSpPr>
          <p:cNvPr id="4" name="구매자·반복 과업·수익 단위를 한 기관으로 좁힙니다.">
            <a:extLst xmlns:a="http://schemas.openxmlformats.org/drawingml/2006/main">
              <a:ext uri="{FF2B5EF4-FFF2-40B4-BE49-F238E27FC236}">
                <a16:creationId xmlns:a16="http://schemas.microsoft.com/office/drawing/2014/main" id="{9C5D75F2-55E2-4879-B560-58B304310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구매자·반복 과업·수익 단위를 한 기관으로 좁힙니다.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CA7B45-56D6-4E68-88ED-7A325656BA5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713f08ee794858"/>
          <a:stretch xmlns:a="http://schemas.openxmlformats.org/drawingml/2006/main"/>
        </p:blipFill>
        <p:spPr>
          <a:xfrm xmlns:a="http://schemas.openxmlformats.org/drawingml/2006/main">
            <a:off x="6728732" y="2524125"/>
            <a:ext cx="4506686" cy="3286125"/>
          </a:xfrm>
          <a:prstGeom xmlns:a="http://schemas.openxmlformats.org/drawingml/2006/main" prst="rect">
            <a:avLst/>
          </a:prstGeom>
        </p:spPr>
      </p:pic>
      <p:sp>
        <p:nvSpPr>
          <p:cNvPr id="6" name="진입 과업">
            <a:extLst xmlns:a="http://schemas.openxmlformats.org/drawingml/2006/main">
              <a:ext uri="{FF2B5EF4-FFF2-40B4-BE49-F238E27FC236}">
                <a16:creationId xmlns:a16="http://schemas.microsoft.com/office/drawing/2014/main" id="{8D3AF57D-5AA3-4795-A9F4-9F1881FDA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52700"/>
            <a:ext cx="5476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진입 과업</a:t>
            </a:r>
          </a:p>
        </p:txBody>
      </p:sp>
      <p:sp>
        <p:nvSpPr>
          <p:cNvPr id="7" name="기관 책임자의 기록·리포트·인수인계. 9개 역할과 목적별 공유를">
            <a:extLst xmlns:a="http://schemas.openxmlformats.org/drawingml/2006/main">
              <a:ext uri="{FF2B5EF4-FFF2-40B4-BE49-F238E27FC236}">
                <a16:creationId xmlns:a16="http://schemas.microsoft.com/office/drawing/2014/main" id="{392B4CCB-745B-46B5-8832-33C3454EC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14650"/>
            <a:ext cx="5334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기관 책임자의 기록·리포트·인수인계. 9개 역할과 목적별 공유를 활용해 문서·재설명 시간을 측정합니다.</a:t>
            </a:r>
          </a:p>
        </p:txBody>
      </p:sp>
      <p:sp>
        <p:nvSpPr>
          <p:cNvPr id="8" name="단계 목표">
            <a:extLst xmlns:a="http://schemas.openxmlformats.org/drawingml/2006/main">
              <a:ext uri="{FF2B5EF4-FFF2-40B4-BE49-F238E27FC236}">
                <a16:creationId xmlns:a16="http://schemas.microsoft.com/office/drawing/2014/main" id="{8BDD2B4A-DA6B-4A83-B46D-44C8CF1CA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76650"/>
            <a:ext cx="5476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단계 목표</a:t>
            </a:r>
          </a:p>
        </p:txBody>
      </p:sp>
      <p:sp>
        <p:nvSpPr>
          <p:cNvPr id="9" name="M3 동의 기관 5곳, M6 평균 유료 5곳, M12 평균 유료">
            <a:extLst xmlns:a="http://schemas.openxmlformats.org/drawingml/2006/main">
              <a:ext uri="{FF2B5EF4-FFF2-40B4-BE49-F238E27FC236}">
                <a16:creationId xmlns:a16="http://schemas.microsoft.com/office/drawing/2014/main" id="{3C540B65-8D8C-48B1-978E-608F0CC21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38600"/>
            <a:ext cx="5334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M3 동의 기관 5곳, M6 평균 유료 5곳, M12 평균 유료 15곳을 목표로 두고 90일 유지율 80%를 검증합니다.</a:t>
            </a:r>
          </a:p>
        </p:txBody>
      </p:sp>
      <p:sp>
        <p:nvSpPr>
          <p:cNvPr id="10" name="확대 조건">
            <a:extLst xmlns:a="http://schemas.openxmlformats.org/drawingml/2006/main">
              <a:ext uri="{FF2B5EF4-FFF2-40B4-BE49-F238E27FC236}">
                <a16:creationId xmlns:a16="http://schemas.microsoft.com/office/drawing/2014/main" id="{FC718130-2D7F-4FB0-8732-55E2EEEB0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00600"/>
            <a:ext cx="5476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확대 조건</a:t>
            </a:r>
          </a:p>
        </p:txBody>
      </p:sp>
      <p:sp>
        <p:nvSpPr>
          <p:cNvPr id="11" name="기관 단위 기여이익·동의·과업 수락·지원 원가를 확인합니다. M">
            <a:extLst xmlns:a="http://schemas.openxmlformats.org/drawingml/2006/main">
              <a:ext uri="{FF2B5EF4-FFF2-40B4-BE49-F238E27FC236}">
                <a16:creationId xmlns:a16="http://schemas.microsoft.com/office/drawing/2014/main" id="{547086B2-804C-4339-8E4E-5E0E20A1C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62550"/>
            <a:ext cx="5334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기관 단위 기여이익·동의·과업 수락·지원 원가를 확인합니다. M6 유료 3곳 미만이면 자람이 확장 예산을 재심의합니다.</a:t>
            </a:r>
          </a:p>
        </p:txBody>
      </p:sp>
      <p:sp>
        <p:nvSpPr>
          <p:cNvPr id="12" name="자람이 공개 서비스, 2026-10-14">
            <a:extLst xmlns:a="http://schemas.openxmlformats.org/drawingml/2006/main">
              <a:ext uri="{FF2B5EF4-FFF2-40B4-BE49-F238E27FC236}">
                <a16:creationId xmlns:a16="http://schemas.microsoft.com/office/drawing/2014/main" id="{02DB288F-7545-4B23-AE03-63A85DDC6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886450"/>
            <a:ext cx="5200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1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자람이 공개 서비스, 2026-10-14</a:t>
            </a:r>
          </a:p>
        </p:txBody>
      </p:sp>
      <p:sp>
        <p:nvSpPr>
          <p:cNvPr id="13" name="출처: 자람이 투자제안서">
            <a:extLst xmlns:a="http://schemas.openxmlformats.org/drawingml/2006/main">
              <a:ext uri="{FF2B5EF4-FFF2-40B4-BE49-F238E27FC236}">
                <a16:creationId xmlns:a16="http://schemas.microsoft.com/office/drawing/2014/main" id="{F3623A8F-060A-4CB9-BD59-65DF6E181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출처: 자람이 투자제안서</a:t>
            </a:r>
          </a:p>
        </p:txBody>
      </p:sp>
      <p:sp>
        <p:nvSpPr>
          <p:cNvPr id="14" name="2026-10-15 기준  dreamailab.com  공개 협">
            <a:extLst xmlns:a="http://schemas.openxmlformats.org/drawingml/2006/main">
              <a:ext uri="{FF2B5EF4-FFF2-40B4-BE49-F238E27FC236}">
                <a16:creationId xmlns:a16="http://schemas.microsoft.com/office/drawing/2014/main" id="{31741850-07E8-4AF6-AA1B-31FBBC526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dreamailab.com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80869625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DREAM AI LAB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0853DC4B-5BD0-4769-B806-C8AEF11A1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DREAM AI LAB / INVESTMENT PROPOSAL</a:t>
            </a:r>
          </a:p>
        </p:txBody>
      </p:sp>
      <p:sp>
        <p:nvSpPr>
          <p:cNvPr id="2" name="08">
            <a:extLst xmlns:a="http://schemas.openxmlformats.org/drawingml/2006/main">
              <a:ext uri="{FF2B5EF4-FFF2-40B4-BE49-F238E27FC236}">
                <a16:creationId xmlns:a16="http://schemas.microsoft.com/office/drawing/2014/main" id="{4FF4134D-E8EB-4D7D-B5A3-BC296F429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08</a:t>
            </a:r>
          </a:p>
        </p:txBody>
      </p:sp>
      <p:sp>
        <p:nvSpPr>
          <p:cNvPr id="3" name="GCC와 베지케어의 사업 검증">
            <a:extLst xmlns:a="http://schemas.openxmlformats.org/drawingml/2006/main">
              <a:ext uri="{FF2B5EF4-FFF2-40B4-BE49-F238E27FC236}">
                <a16:creationId xmlns:a16="http://schemas.microsoft.com/office/drawing/2014/main" id="{8EECA535-CC1F-47B0-86E2-940082243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GCC와 베지케어의 사업 검증</a:t>
            </a:r>
          </a:p>
        </p:txBody>
      </p:sp>
      <p:sp>
        <p:nvSpPr>
          <p:cNvPr id="4" name="두 제품의 수익 가정과 수락 책임을 분리합니다.">
            <a:extLst xmlns:a="http://schemas.openxmlformats.org/drawingml/2006/main">
              <a:ext uri="{FF2B5EF4-FFF2-40B4-BE49-F238E27FC236}">
                <a16:creationId xmlns:a16="http://schemas.microsoft.com/office/drawing/2014/main" id="{AD0D29F8-0CA7-49A3-8C37-257A23F7E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두 제품의 수익 가정과 수락 책임을 분리합니다.</a:t>
            </a:r>
          </a:p>
        </p:txBody>
      </p:sp>
      <p:sp>
        <p:nvSpPr>
          <p:cNvPr id="5" name="GCC">
            <a:extLst xmlns:a="http://schemas.openxmlformats.org/drawingml/2006/main">
              <a:ext uri="{FF2B5EF4-FFF2-40B4-BE49-F238E27FC236}">
                <a16:creationId xmlns:a16="http://schemas.microsoft.com/office/drawing/2014/main" id="{365ADA31-8A66-491B-A51B-12F5263D0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GCC</a:t>
            </a:r>
          </a:p>
        </p:txBody>
      </p:sp>
      <p:sp>
        <p:nvSpPr>
          <p:cNvPr id="6" name="검증 파트너 20곳·월 완료 100건을 M12 목표로 설정합니다">
            <a:extLst xmlns:a="http://schemas.openxmlformats.org/drawingml/2006/main">
              <a:ext uri="{FF2B5EF4-FFF2-40B4-BE49-F238E27FC236}">
                <a16:creationId xmlns:a16="http://schemas.microsoft.com/office/drawing/2014/main" id="{C16FE3A6-402C-48D9-BE01-A092684F2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검증 파트너 20곳·월 완료 100건을 M12 목표로 설정합니다. GMV 1억원 × 4.5% = 플랫폼 월매출 450만원 가정입니다.</a:t>
            </a:r>
          </a:p>
        </p:txBody>
      </p:sp>
      <p:sp>
        <p:nvSpPr>
          <p:cNvPr id="7" name="베지케어">
            <a:extLst xmlns:a="http://schemas.openxmlformats.org/drawingml/2006/main">
              <a:ext uri="{FF2B5EF4-FFF2-40B4-BE49-F238E27FC236}">
                <a16:creationId xmlns:a16="http://schemas.microsoft.com/office/drawing/2014/main" id="{010FE4AD-31B7-4405-8616-4C68D0C4D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베지케어</a:t>
            </a:r>
          </a:p>
        </p:txBody>
      </p:sp>
      <p:sp>
        <p:nvSpPr>
          <p:cNvPr id="8" name="웰니스 센터 유료 20곳 × 월 10만원 = M12 월매출 20">
            <a:extLst xmlns:a="http://schemas.openxmlformats.org/drawingml/2006/main">
              <a:ext uri="{FF2B5EF4-FFF2-40B4-BE49-F238E27FC236}">
                <a16:creationId xmlns:a16="http://schemas.microsoft.com/office/drawing/2014/main" id="{46CC9CA4-42A8-4892-A194-C09FCA558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웰니스 센터 유료 20곳 × 월 10만원 = M12 월매출 200만원 가정. 항암 돌봄은 임상 검토 후 별도 동의 실증으로 관리합니다.</a:t>
            </a:r>
          </a:p>
        </p:txBody>
      </p:sp>
      <p:sp>
        <p:nvSpPr>
          <p:cNvPr id="9" name="확대 조건">
            <a:extLst xmlns:a="http://schemas.openxmlformats.org/drawingml/2006/main">
              <a:ext uri="{FF2B5EF4-FFF2-40B4-BE49-F238E27FC236}">
                <a16:creationId xmlns:a16="http://schemas.microsoft.com/office/drawing/2014/main" id="{A47A48F9-C279-42A4-B6D0-07FBC8825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확대 조건</a:t>
            </a:r>
          </a:p>
        </p:txBody>
      </p:sp>
      <p:sp>
        <p:nvSpPr>
          <p:cNvPr id="10" name="GCC는 실제 PG·환불·정산 수락, 베지케어는 유료 유지·지원">
            <a:extLst xmlns:a="http://schemas.openxmlformats.org/drawingml/2006/main">
              <a:ext uri="{FF2B5EF4-FFF2-40B4-BE49-F238E27FC236}">
                <a16:creationId xmlns:a16="http://schemas.microsoft.com/office/drawing/2014/main" id="{964805ED-054E-424C-A145-06C55F5B4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GCC는 실제 PG·환불·정산 수락, 베지케어는 유료 유지·지원비와 의료 검토를 확인한 후 확대합니다.</a:t>
            </a:r>
          </a:p>
        </p:txBody>
      </p:sp>
      <p:sp>
        <p:nvSpPr>
          <p:cNvPr id="11" name="출처: GCC 투자제안서 / 베지케어 투자제안서">
            <a:extLst xmlns:a="http://schemas.openxmlformats.org/drawingml/2006/main">
              <a:ext uri="{FF2B5EF4-FFF2-40B4-BE49-F238E27FC236}">
                <a16:creationId xmlns:a16="http://schemas.microsoft.com/office/drawing/2014/main" id="{4CACD2DD-B115-477A-A94E-FC9E263B1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출처: GCC 투자제안서 / 베지케어 투자제안서</a:t>
            </a:r>
          </a:p>
        </p:txBody>
      </p:sp>
      <p:sp>
        <p:nvSpPr>
          <p:cNvPr id="12" name="2026-10-15 기준  dreamailab.com  공개 협">
            <a:extLst xmlns:a="http://schemas.openxmlformats.org/drawingml/2006/main">
              <a:ext uri="{FF2B5EF4-FFF2-40B4-BE49-F238E27FC236}">
                <a16:creationId xmlns:a16="http://schemas.microsoft.com/office/drawing/2014/main" id="{7301552B-EDF1-4664-96B8-6ACDD617C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dreamailab.com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30351338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DREAM AI LAB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6CA2241D-64A6-4F41-B4B6-C7CC9C690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DREAM AI LAB / INVESTMENT PROPOSAL</a:t>
            </a:r>
          </a:p>
        </p:txBody>
      </p:sp>
      <p:sp>
        <p:nvSpPr>
          <p:cNvPr id="2" name="09">
            <a:extLst xmlns:a="http://schemas.openxmlformats.org/drawingml/2006/main">
              <a:ext uri="{FF2B5EF4-FFF2-40B4-BE49-F238E27FC236}">
                <a16:creationId xmlns:a16="http://schemas.microsoft.com/office/drawing/2014/main" id="{611CB7E3-AA5E-47B1-AD52-8BA1639F5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09</a:t>
            </a:r>
          </a:p>
        </p:txBody>
      </p:sp>
      <p:sp>
        <p:nvSpPr>
          <p:cNvPr id="3" name="시니어·의료·교육의 확장축">
            <a:extLst xmlns:a="http://schemas.openxmlformats.org/drawingml/2006/main">
              <a:ext uri="{FF2B5EF4-FFF2-40B4-BE49-F238E27FC236}">
                <a16:creationId xmlns:a16="http://schemas.microsoft.com/office/drawing/2014/main" id="{61C267C0-413D-49FB-B9F6-5C6F1A5FD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시니어·의료·교육의 확장축</a:t>
            </a:r>
          </a:p>
        </p:txBody>
      </p:sp>
      <p:sp>
        <p:nvSpPr>
          <p:cNvPr id="4" name="공개 소개 기준 단계와 실제 사업 증거를 구분합니다.">
            <a:extLst xmlns:a="http://schemas.openxmlformats.org/drawingml/2006/main">
              <a:ext uri="{FF2B5EF4-FFF2-40B4-BE49-F238E27FC236}">
                <a16:creationId xmlns:a16="http://schemas.microsoft.com/office/drawing/2014/main" id="{740D30FD-10C2-4E60-B41D-B202B8BB6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공개 소개 기준 단계와 실제 사업 증거를 구분합니다.</a:t>
            </a:r>
          </a:p>
        </p:txBody>
      </p:sp>
      <p:sp>
        <p:nvSpPr>
          <p:cNvPr id="5" name="시니어앤라이프 · Pilot">
            <a:extLst xmlns:a="http://schemas.openxmlformats.org/drawingml/2006/main">
              <a:ext uri="{FF2B5EF4-FFF2-40B4-BE49-F238E27FC236}">
                <a16:creationId xmlns:a16="http://schemas.microsoft.com/office/drawing/2014/main" id="{8AD2E0E2-9C01-4061-9991-4C4BFDF33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시니어앤라이프 · Pilot</a:t>
            </a:r>
          </a:p>
        </p:txBody>
      </p:sp>
      <p:sp>
        <p:nvSpPr>
          <p:cNvPr id="6" name="재가·시설·병원·가족 사이의 생활·돌봄·행정 연속성을 지향합니다">
            <a:extLst xmlns:a="http://schemas.openxmlformats.org/drawingml/2006/main">
              <a:ext uri="{FF2B5EF4-FFF2-40B4-BE49-F238E27FC236}">
                <a16:creationId xmlns:a16="http://schemas.microsoft.com/office/drawing/2014/main" id="{A66DA295-9A24-410B-91B3-9D956817F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재가·시설·병원·가족 사이의 생활·돌봄·행정 연속성을 지향합니다. 별도 기관 수락·유료 실적 확인이 필요합니다.</a:t>
            </a:r>
          </a:p>
        </p:txBody>
      </p:sp>
      <p:sp>
        <p:nvSpPr>
          <p:cNvPr id="7" name="토탈케어로그 · Alpha">
            <a:extLst xmlns:a="http://schemas.openxmlformats.org/drawingml/2006/main">
              <a:ext uri="{FF2B5EF4-FFF2-40B4-BE49-F238E27FC236}">
                <a16:creationId xmlns:a16="http://schemas.microsoft.com/office/drawing/2014/main" id="{CF371840-0E8F-491E-9514-77B1393CA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토탈케어로그 · Alpha</a:t>
            </a:r>
          </a:p>
        </p:txBody>
      </p:sp>
      <p:sp>
        <p:nvSpPr>
          <p:cNvPr id="8" name="병원 밖 증상·복약·생활기록을 진료 전후로 잇는 방향입니다. 실">
            <a:extLst xmlns:a="http://schemas.openxmlformats.org/drawingml/2006/main">
              <a:ext uri="{FF2B5EF4-FFF2-40B4-BE49-F238E27FC236}">
                <a16:creationId xmlns:a16="http://schemas.microsoft.com/office/drawing/2014/main" id="{A1FBD667-B3F7-473D-9182-FEBD62265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병원 밖 증상·복약·생활기록을 진료 전후로 잇는 방향입니다. 실제 의료 연계와 임상 수락은 별도입니다.</a:t>
            </a:r>
          </a:p>
        </p:txBody>
      </p:sp>
      <p:sp>
        <p:nvSpPr>
          <p:cNvPr id="9" name="에듀케어로그 · Pilot">
            <a:extLst xmlns:a="http://schemas.openxmlformats.org/drawingml/2006/main">
              <a:ext uri="{FF2B5EF4-FFF2-40B4-BE49-F238E27FC236}">
                <a16:creationId xmlns:a16="http://schemas.microsoft.com/office/drawing/2014/main" id="{2C693510-7CBC-43B5-B0E9-6991DA04E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에듀케어로그 · Pilot</a:t>
            </a:r>
          </a:p>
        </p:txBody>
      </p:sp>
      <p:sp>
        <p:nvSpPr>
          <p:cNvPr id="10" name="학습 반응·멈춘 지점과 다음 학습을 연결하는 교육 운영 구조입니">
            <a:extLst xmlns:a="http://schemas.openxmlformats.org/drawingml/2006/main">
              <a:ext uri="{FF2B5EF4-FFF2-40B4-BE49-F238E27FC236}">
                <a16:creationId xmlns:a16="http://schemas.microsoft.com/office/drawing/2014/main" id="{51B47CD4-3E48-471F-B9D7-DBE158515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학습 반응·멈춘 지점과 다음 학습을 연결하는 교육 운영 구조입니다. 학교 도입·학습 성과는 추가 검증합니다.</a:t>
            </a:r>
          </a:p>
        </p:txBody>
      </p:sp>
      <p:sp>
        <p:nvSpPr>
          <p:cNvPr id="11" name="출처: 시니어 서비스 / 의료 서비스 / 교육 서비스">
            <a:extLst xmlns:a="http://schemas.openxmlformats.org/drawingml/2006/main">
              <a:ext uri="{FF2B5EF4-FFF2-40B4-BE49-F238E27FC236}">
                <a16:creationId xmlns:a16="http://schemas.microsoft.com/office/drawing/2014/main" id="{87CCFD0C-9EA5-4D3E-97AD-6A18DFB8F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출처: 시니어 서비스 / 의료 서비스 / 교육 서비스</a:t>
            </a:r>
          </a:p>
        </p:txBody>
      </p:sp>
      <p:sp>
        <p:nvSpPr>
          <p:cNvPr id="12" name="2026-10-15 기준  dreamailab.com  공개 협">
            <a:extLst xmlns:a="http://schemas.openxmlformats.org/drawingml/2006/main">
              <a:ext uri="{FF2B5EF4-FFF2-40B4-BE49-F238E27FC236}">
                <a16:creationId xmlns:a16="http://schemas.microsoft.com/office/drawing/2014/main" id="{D69B8C1C-7B29-428B-9A28-7CF81EF06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dreamailab.com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09341920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EEF3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DREAM AI LAB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BB37DB59-DD47-4C75-82D8-49B6ECFCA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DREAM AI LAB / INVESTMENT PROPOSAL</a:t>
            </a:r>
          </a:p>
        </p:txBody>
      </p:sp>
      <p:sp>
        <p:nvSpPr>
          <p:cNvPr id="2" name="10">
            <a:extLst xmlns:a="http://schemas.openxmlformats.org/drawingml/2006/main">
              <a:ext uri="{FF2B5EF4-FFF2-40B4-BE49-F238E27FC236}">
                <a16:creationId xmlns:a16="http://schemas.microsoft.com/office/drawing/2014/main" id="{3578F46F-082F-492E-B083-FDEC09EB3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10</a:t>
            </a:r>
          </a:p>
        </p:txBody>
      </p:sp>
      <p:sp>
        <p:nvSpPr>
          <p:cNvPr id="3" name="DAL Vibe Architect">
            <a:extLst xmlns:a="http://schemas.openxmlformats.org/drawingml/2006/main">
              <a:ext uri="{FF2B5EF4-FFF2-40B4-BE49-F238E27FC236}">
                <a16:creationId xmlns:a16="http://schemas.microsoft.com/office/drawing/2014/main" id="{96B83CF9-7212-42E2-B2A0-67CE22CA4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DAL Vibe Architect</a:t>
            </a:r>
          </a:p>
        </p:txBody>
      </p:sp>
      <p:sp>
        <p:nvSpPr>
          <p:cNvPr id="4" name="사용자의 의도를 설계·검증·운영으로 이어가는 신규 프로젝트입니다">
            <a:extLst xmlns:a="http://schemas.openxmlformats.org/drawingml/2006/main">
              <a:ext uri="{FF2B5EF4-FFF2-40B4-BE49-F238E27FC236}">
                <a16:creationId xmlns:a16="http://schemas.microsoft.com/office/drawing/2014/main" id="{3C3BD925-397D-436E-A970-A9196AB37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사용자의 의도를 설계·검증·운영으로 이어가는 신규 프로젝트입니다.</a:t>
            </a:r>
          </a:p>
        </p:txBody>
      </p:sp>
      <p:sp>
        <p:nvSpPr>
          <p:cNvPr id="5" name="제품 철학">
            <a:extLst xmlns:a="http://schemas.openxmlformats.org/drawingml/2006/main">
              <a:ext uri="{FF2B5EF4-FFF2-40B4-BE49-F238E27FC236}">
                <a16:creationId xmlns:a16="http://schemas.microsoft.com/office/drawing/2014/main" id="{650432BF-017D-4A9C-8CEF-031B8CA86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제품 철학</a:t>
            </a:r>
          </a:p>
        </p:txBody>
      </p:sp>
      <p:sp>
        <p:nvSpPr>
          <p:cNvPr id="6" name="사용자가 시스템을 배우는 부담을 줄이고 시스템이 목적·현장·운영">
            <a:extLst xmlns:a="http://schemas.openxmlformats.org/drawingml/2006/main">
              <a:ext uri="{FF2B5EF4-FFF2-40B4-BE49-F238E27FC236}">
                <a16:creationId xmlns:a16="http://schemas.microsoft.com/office/drawing/2014/main" id="{E1A8B3DB-5BD1-4D3F-8E2B-29451EADF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사용자가 시스템을 배우는 부담을 줄이고 시스템이 목적·현장·운영 방식을 이해하도록 설계합니다.</a:t>
            </a:r>
          </a:p>
        </p:txBody>
      </p:sp>
      <p:sp>
        <p:nvSpPr>
          <p:cNvPr id="7" name="기술 후보">
            <a:extLst xmlns:a="http://schemas.openxmlformats.org/drawingml/2006/main">
              <a:ext uri="{FF2B5EF4-FFF2-40B4-BE49-F238E27FC236}">
                <a16:creationId xmlns:a16="http://schemas.microsoft.com/office/drawing/2014/main" id="{6C662DD0-BA7A-43B5-B9F0-B8F7B2588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기술 후보</a:t>
            </a:r>
          </a:p>
        </p:txBody>
      </p:sp>
      <p:sp>
        <p:nvSpPr>
          <p:cNvPr id="8" name="Architecture Guardian, Project Know">
            <a:extLst xmlns:a="http://schemas.openxmlformats.org/drawingml/2006/main">
              <a:ext uri="{FF2B5EF4-FFF2-40B4-BE49-F238E27FC236}">
                <a16:creationId xmlns:a16="http://schemas.microsoft.com/office/drawing/2014/main" id="{9FA8E908-13C4-448B-8BA8-6EE80CC03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Architecture Guardian, Project Knowledge Graph와 소프트웨어 운영 결과 기록을 검토합니다.</a:t>
            </a:r>
          </a:p>
        </p:txBody>
      </p:sp>
      <p:sp>
        <p:nvSpPr>
          <p:cNvPr id="9" name="현재 단계">
            <a:extLst xmlns:a="http://schemas.openxmlformats.org/drawingml/2006/main">
              <a:ext uri="{FF2B5EF4-FFF2-40B4-BE49-F238E27FC236}">
                <a16:creationId xmlns:a16="http://schemas.microsoft.com/office/drawing/2014/main" id="{9D7BB793-E76E-42EF-A85E-C0D1406A3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현재 단계</a:t>
            </a:r>
          </a:p>
        </p:txBody>
      </p:sp>
      <p:sp>
        <p:nvSpPr>
          <p:cNvPr id="10" name="설계 공개·미출시. 공개 빌더·확정 요금·출시일과 자동 복구 성">
            <a:extLst xmlns:a="http://schemas.openxmlformats.org/drawingml/2006/main">
              <a:ext uri="{FF2B5EF4-FFF2-40B4-BE49-F238E27FC236}">
                <a16:creationId xmlns:a16="http://schemas.microsoft.com/office/drawing/2014/main" id="{D5FE964E-1827-4406-B06C-EE3B0E159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설계 공개·미출시. 공개 빌더·확정 요금·출시일과 자동 복구 성과는 아직 없습니다. 문제 정의와 MVP 실증이 다음 단계입니다.</a:t>
            </a:r>
          </a:p>
        </p:txBody>
      </p:sp>
      <p:sp>
        <p:nvSpPr>
          <p:cNvPr id="11" name="출처: DAL Vibe Architect">
            <a:extLst xmlns:a="http://schemas.openxmlformats.org/drawingml/2006/main">
              <a:ext uri="{FF2B5EF4-FFF2-40B4-BE49-F238E27FC236}">
                <a16:creationId xmlns:a16="http://schemas.microsoft.com/office/drawing/2014/main" id="{A4A328D8-DEBC-4539-B451-C6884F38C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출처: DAL Vibe Architect</a:t>
            </a:r>
          </a:p>
        </p:txBody>
      </p:sp>
      <p:sp>
        <p:nvSpPr>
          <p:cNvPr id="12" name="2026-10-15 기준  dreamailab.com  공개 협">
            <a:extLst xmlns:a="http://schemas.openxmlformats.org/drawingml/2006/main">
              <a:ext uri="{FF2B5EF4-FFF2-40B4-BE49-F238E27FC236}">
                <a16:creationId xmlns:a16="http://schemas.microsoft.com/office/drawing/2014/main" id="{ADD3BBD2-EBF4-4FE2-8BDF-9A8468577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dreamailab.com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23057157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DREAM AI LAB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AE8E4529-14CD-4053-8529-6CD529A0B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DREAM AI LAB / INVESTMENT PROPOSAL</a:t>
            </a:r>
          </a:p>
        </p:txBody>
      </p:sp>
      <p:sp>
        <p:nvSpPr>
          <p:cNvPr id="2" name="11">
            <a:extLst xmlns:a="http://schemas.openxmlformats.org/drawingml/2006/main">
              <a:ext uri="{FF2B5EF4-FFF2-40B4-BE49-F238E27FC236}">
                <a16:creationId xmlns:a16="http://schemas.microsoft.com/office/drawing/2014/main" id="{F89CCF9E-E785-4602-A4B8-B5C75B656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11</a:t>
            </a:r>
          </a:p>
        </p:txBody>
      </p:sp>
      <p:sp>
        <p:nvSpPr>
          <p:cNvPr id="3" name="NoahAI의 산업 전이 사례">
            <a:extLst xmlns:a="http://schemas.openxmlformats.org/drawingml/2006/main">
              <a:ext uri="{FF2B5EF4-FFF2-40B4-BE49-F238E27FC236}">
                <a16:creationId xmlns:a16="http://schemas.microsoft.com/office/drawing/2014/main" id="{52F1C74C-15CA-48FB-91B7-6A1D6071E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NoahAI의 산업 전이 사례</a:t>
            </a:r>
          </a:p>
        </p:txBody>
      </p:sp>
      <p:sp>
        <p:nvSpPr>
          <p:cNvPr id="4" name="금융 실행의 공학적 학습을 소개하되 사업 주체는 구분합니다.">
            <a:extLst xmlns:a="http://schemas.openxmlformats.org/drawingml/2006/main">
              <a:ext uri="{FF2B5EF4-FFF2-40B4-BE49-F238E27FC236}">
                <a16:creationId xmlns:a16="http://schemas.microsoft.com/office/drawing/2014/main" id="{6CFC46E1-7539-42D8-ABD8-8211D4444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금융 실행의 공학적 학습을 소개하되 사업 주체는 구분합니다.</a:t>
            </a:r>
          </a:p>
        </p:txBody>
      </p:sp>
      <p:sp>
        <p:nvSpPr>
          <p:cNvPr id="5" name="기술 맥락">
            <a:extLst xmlns:a="http://schemas.openxmlformats.org/drawingml/2006/main">
              <a:ext uri="{FF2B5EF4-FFF2-40B4-BE49-F238E27FC236}">
                <a16:creationId xmlns:a16="http://schemas.microsoft.com/office/drawing/2014/main" id="{2E06EE3B-C397-42A3-AA61-6E3F89236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기술 맥락</a:t>
            </a:r>
          </a:p>
        </p:txBody>
      </p:sp>
      <p:sp>
        <p:nvSpPr>
          <p:cNvPr id="6" name="전략 정의·버전·검증 여권·무결성·사용자 재검증은 기록·판단·실">
            <a:extLst xmlns:a="http://schemas.openxmlformats.org/drawingml/2006/main">
              <a:ext uri="{FF2B5EF4-FFF2-40B4-BE49-F238E27FC236}">
                <a16:creationId xmlns:a16="http://schemas.microsoft.com/office/drawing/2014/main" id="{B0D4C10C-916A-4A6C-AB68-B091B9247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전략 정의·버전·검증 여권·무결성·사용자 재검증은 기록·판단·실행·근거 추적의 다른 산업 적용 사례입니다.</a:t>
            </a:r>
          </a:p>
        </p:txBody>
      </p:sp>
      <p:sp>
        <p:nvSpPr>
          <p:cNvPr id="7" name="사업 구분">
            <a:extLst xmlns:a="http://schemas.openxmlformats.org/drawingml/2006/main">
              <a:ext uri="{FF2B5EF4-FFF2-40B4-BE49-F238E27FC236}">
                <a16:creationId xmlns:a16="http://schemas.microsoft.com/office/drawing/2014/main" id="{F3173E0B-121F-4084-BEF3-DF9D6850B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사업 구분</a:t>
            </a:r>
          </a:p>
        </p:txBody>
      </p:sp>
      <p:sp>
        <p:nvSpPr>
          <p:cNvPr id="8" name="NoahAI는 Noah AI Labs로 기술이전·분리 운영됩니다">
            <a:extLst xmlns:a="http://schemas.openxmlformats.org/drawingml/2006/main">
              <a:ext uri="{FF2B5EF4-FFF2-40B4-BE49-F238E27FC236}">
                <a16:creationId xmlns:a16="http://schemas.microsoft.com/office/drawing/2014/main" id="{7C04EBB2-87B3-4D11-9FCC-BE8854E30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NoahAI는 Noah AI Labs로 기술이전·분리 운영됩니다. DAL의 매출·고객·자산으로 자동 합산하지 않습니다.</a:t>
            </a:r>
          </a:p>
        </p:txBody>
      </p:sp>
      <p:sp>
        <p:nvSpPr>
          <p:cNvPr id="9" name="실사 범위">
            <a:extLst xmlns:a="http://schemas.openxmlformats.org/drawingml/2006/main">
              <a:ext uri="{FF2B5EF4-FFF2-40B4-BE49-F238E27FC236}">
                <a16:creationId xmlns:a16="http://schemas.microsoft.com/office/drawing/2014/main" id="{D00E8905-D480-4709-BADF-93F89B60E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실사 범위</a:t>
            </a:r>
          </a:p>
        </p:txBody>
      </p:sp>
      <p:sp>
        <p:nvSpPr>
          <p:cNvPr id="10" name="법인·IP·라이선스·관련자 거래와 권리 범위는 계약으로 확인합니">
            <a:extLst xmlns:a="http://schemas.openxmlformats.org/drawingml/2006/main">
              <a:ext uri="{FF2B5EF4-FFF2-40B4-BE49-F238E27FC236}">
                <a16:creationId xmlns:a16="http://schemas.microsoft.com/office/drawing/2014/main" id="{5CF922D7-5F0A-49E2-9D52-921833706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법인·IP·라이선스·관련자 거래와 권리 범위는 계약으로 확인합니다. 금융 실적은 돌봄의 임상효과 증거가 아닙니다.</a:t>
            </a:r>
          </a:p>
        </p:txBody>
      </p:sp>
      <p:sp>
        <p:nvSpPr>
          <p:cNvPr id="11" name="출처: DAL 금융 기술 전이 안내 / NoahAI 공개 상태">
            <a:extLst xmlns:a="http://schemas.openxmlformats.org/drawingml/2006/main">
              <a:ext uri="{FF2B5EF4-FFF2-40B4-BE49-F238E27FC236}">
                <a16:creationId xmlns:a16="http://schemas.microsoft.com/office/drawing/2014/main" id="{E0E83329-4F8A-4C65-BAC9-DE8E679EC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출처: DAL 금융 기술 전이 안내 / NoahAI 공개 상태</a:t>
            </a:r>
          </a:p>
        </p:txBody>
      </p:sp>
      <p:sp>
        <p:nvSpPr>
          <p:cNvPr id="12" name="2026-10-15 기준  dreamailab.com  공개 협">
            <a:extLst xmlns:a="http://schemas.openxmlformats.org/drawingml/2006/main">
              <a:ext uri="{FF2B5EF4-FFF2-40B4-BE49-F238E27FC236}">
                <a16:creationId xmlns:a16="http://schemas.microsoft.com/office/drawing/2014/main" id="{84D8B6D6-C03D-432D-8C58-8F0BA1A6C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dreamailab.com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71036576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DREAM AI LAB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AA39D66B-6EAA-4B99-A21A-24461F9BA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DREAM AI LAB / INVESTMENT PROPOSAL</a:t>
            </a:r>
          </a:p>
        </p:txBody>
      </p:sp>
      <p:sp>
        <p:nvSpPr>
          <p:cNvPr id="2" name="12">
            <a:extLst xmlns:a="http://schemas.openxmlformats.org/drawingml/2006/main">
              <a:ext uri="{FF2B5EF4-FFF2-40B4-BE49-F238E27FC236}">
                <a16:creationId xmlns:a16="http://schemas.microsoft.com/office/drawing/2014/main" id="{FE060C06-8DE4-4054-8EA2-DA022DB4E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12</a:t>
            </a:r>
          </a:p>
        </p:txBody>
      </p:sp>
      <p:sp>
        <p:nvSpPr>
          <p:cNvPr id="3" name="2026년 10월 사업·제품 업데이트">
            <a:extLst xmlns:a="http://schemas.openxmlformats.org/drawingml/2006/main">
              <a:ext uri="{FF2B5EF4-FFF2-40B4-BE49-F238E27FC236}">
                <a16:creationId xmlns:a16="http://schemas.microsoft.com/office/drawing/2014/main" id="{BB6D880C-E2F4-4C47-AF5D-393C441F7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2026년 10월 사업·제품 업데이트</a:t>
            </a:r>
          </a:p>
        </p:txBody>
      </p:sp>
      <p:sp>
        <p:nvSpPr>
          <p:cNvPr id="4" name="연구 소개를 실제 제품의 진척과 연결합니다.">
            <a:extLst xmlns:a="http://schemas.openxmlformats.org/drawingml/2006/main">
              <a:ext uri="{FF2B5EF4-FFF2-40B4-BE49-F238E27FC236}">
                <a16:creationId xmlns:a16="http://schemas.microsoft.com/office/drawing/2014/main" id="{1568D4DC-1070-4BAB-A5A6-C8350E5A3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연구 소개를 실제 제품의 진척과 연결합니다.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A728DB-EE09-4C6E-9DD2-D5383FFC786F}"/>
              </a:ext>
            </a:extLst>
          </p:cNvPr>
          <p:cNvGraphicFramePr/>
          <p:nvPr/>
        </p:nvGraphicFramePr>
        <p:xfrm>
          <a:off xmlns:a="http://schemas.openxmlformats.org/drawingml/2006/main" x="609600" y="2619375"/>
          <a:ext xmlns:a="http://schemas.openxmlformats.org/drawingml/2006/main" cx="10972800" cy="3095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4286250"/>
                <a:gridCol w="4305300"/>
              </a:tblGrid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축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1E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최근 반영 내용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1E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다음 확인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1E36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853A3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자람이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역할·XAI·인수인계·공개 웹툰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기관 실증·상용 전환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853A3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글로벌커플케어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국가 가이드·데모 격리·파트너 알림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검증 공급·실 PG 수락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853A3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베지케어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항암 73편·공동 돌봄·모바일 PDF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임상 검토·실 외부 수신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853A3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DAL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서비스별 IR·비전·포트폴리오 정합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도메인별 사업 지표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</a:tbl>
          </a:graphicData>
        </a:graphic>
      </p:graphicFrame>
      <p:sp>
        <p:nvSpPr>
          <p:cNvPr id="6" name="업데이트는 코드·공개 운영의 진척입니다. 유료 고객 증가나 임상">
            <a:extLst xmlns:a="http://schemas.openxmlformats.org/drawingml/2006/main">
              <a:ext uri="{FF2B5EF4-FFF2-40B4-BE49-F238E27FC236}">
                <a16:creationId xmlns:a16="http://schemas.microsoft.com/office/drawing/2014/main" id="{EC02EDF6-0B2F-4D88-B35F-D6D21E19C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업데이트는 코드·공개 운영의 진척입니다. 유료 고객 증가나 임상 성과로 대체하지 않습니다.</a:t>
            </a:r>
          </a:p>
        </p:txBody>
      </p:sp>
      <p:sp>
        <p:nvSpPr>
          <p:cNvPr id="7" name="2026-10-15 기준  dreamailab.com  공개 협">
            <a:extLst xmlns:a="http://schemas.openxmlformats.org/drawingml/2006/main">
              <a:ext uri="{FF2B5EF4-FFF2-40B4-BE49-F238E27FC236}">
                <a16:creationId xmlns:a16="http://schemas.microsoft.com/office/drawing/2014/main" id="{8F5EE4F3-C7B5-435B-BEF6-9E0487E5D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dreamailab.com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206630865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EEF3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DREAM AI LAB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39E8D62B-8333-42EB-B1B3-923940AD9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DREAM AI LAB / INVESTMENT PROPOSAL</a:t>
            </a:r>
          </a:p>
        </p:txBody>
      </p:sp>
      <p:sp>
        <p:nvSpPr>
          <p:cNvPr id="2" name="13">
            <a:extLst xmlns:a="http://schemas.openxmlformats.org/drawingml/2006/main">
              <a:ext uri="{FF2B5EF4-FFF2-40B4-BE49-F238E27FC236}">
                <a16:creationId xmlns:a16="http://schemas.microsoft.com/office/drawing/2014/main" id="{DAF9362E-E7E4-4F75-81B0-8903C0FC4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13</a:t>
            </a:r>
          </a:p>
        </p:txBody>
      </p:sp>
      <p:sp>
        <p:nvSpPr>
          <p:cNvPr id="3" name="초기 시장과 매출 범위">
            <a:extLst xmlns:a="http://schemas.openxmlformats.org/drawingml/2006/main">
              <a:ext uri="{FF2B5EF4-FFF2-40B4-BE49-F238E27FC236}">
                <a16:creationId xmlns:a16="http://schemas.microsoft.com/office/drawing/2014/main" id="{5A9622B6-220E-46E1-96EF-4435C07E8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초기 시장과 매출 범위</a:t>
            </a:r>
          </a:p>
        </p:txBody>
      </p:sp>
      <p:sp>
        <p:nvSpPr>
          <p:cNvPr id="4" name="사업별 구매자·수익 단위를 연결하고 통계·거래액의 중복을 제거합">
            <a:extLst xmlns:a="http://schemas.openxmlformats.org/drawingml/2006/main">
              <a:ext uri="{FF2B5EF4-FFF2-40B4-BE49-F238E27FC236}">
                <a16:creationId xmlns:a16="http://schemas.microsoft.com/office/drawing/2014/main" id="{542C128E-868F-4BA1-B6B5-84D5B3A78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사업별 구매자·수익 단위를 연결하고 통계·거래액의 중복을 제거합니다.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C095E4-624B-487B-988F-2ABC858C4048}"/>
              </a:ext>
            </a:extLst>
          </p:cNvPr>
          <p:cNvGraphicFramePr/>
          <p:nvPr/>
        </p:nvGraphicFramePr>
        <p:xfrm>
          <a:off xmlns:a="http://schemas.openxmlformats.org/drawingml/2006/main" x="609600" y="2619375"/>
          <a:ext xmlns:a="http://schemas.openxmlformats.org/drawingml/2006/main" cx="10972800" cy="3095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4286250"/>
                <a:gridCol w="4305300"/>
              </a:tblGrid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사업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1E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M12 수량·단가 가정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1E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플랫폼 월매출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1E36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853A3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자람이 기관 구독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15기관 × 15만원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225만원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853A3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GCC 거래 수수료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100건 × 100만원 × 4.5%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450만원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853A3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베지케어 센터 구독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20파트너 × 10만원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200만원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853A3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합계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Noah·신규 연구·내부거래 제외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875만원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</a:tbl>
          </a:graphicData>
        </a:graphic>
      </p:graphicFrame>
      <p:sp>
        <p:nvSpPr>
          <p:cNvPr id="6" name="연 환산 1억 500만원은 M12 월매출 × 12이며 첫해 실현">
            <a:extLst xmlns:a="http://schemas.openxmlformats.org/drawingml/2006/main">
              <a:ext uri="{FF2B5EF4-FFF2-40B4-BE49-F238E27FC236}">
                <a16:creationId xmlns:a16="http://schemas.microsoft.com/office/drawing/2014/main" id="{8BBD4AA9-086E-45AA-857B-060E368EC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연 환산 1억 500만원은 M12 월매출 × 12이며 첫해 실현매출이 아닙니다. 시장 전체 규모와 투자기업가치를 의미하지 않습니다.</a:t>
            </a:r>
          </a:p>
        </p:txBody>
      </p:sp>
      <p:sp>
        <p:nvSpPr>
          <p:cNvPr id="7" name="2026-10-15 기준  dreamailab.com  공개 협">
            <a:extLst xmlns:a="http://schemas.openxmlformats.org/drawingml/2006/main">
              <a:ext uri="{FF2B5EF4-FFF2-40B4-BE49-F238E27FC236}">
                <a16:creationId xmlns:a16="http://schemas.microsoft.com/office/drawing/2014/main" id="{B7AB8072-7C8C-4B6D-8AB5-1C01E2B6E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dreamailab.com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26415288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DREAM AI LAB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7A948540-3D80-4298-BDC6-A34E2F2AC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DREAM AI LAB / INVESTMENT PROPOSAL</a:t>
            </a:r>
          </a:p>
        </p:txBody>
      </p:sp>
      <p:sp>
        <p:nvSpPr>
          <p:cNvPr id="2" name="14">
            <a:extLst xmlns:a="http://schemas.openxmlformats.org/drawingml/2006/main">
              <a:ext uri="{FF2B5EF4-FFF2-40B4-BE49-F238E27FC236}">
                <a16:creationId xmlns:a16="http://schemas.microsoft.com/office/drawing/2014/main" id="{F762D743-7092-4184-B73B-81168E000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14</a:t>
            </a:r>
          </a:p>
        </p:txBody>
      </p:sp>
      <p:sp>
        <p:nvSpPr>
          <p:cNvPr id="3" name="경쟁 위치와 재사용 가설">
            <a:extLst xmlns:a="http://schemas.openxmlformats.org/drawingml/2006/main">
              <a:ext uri="{FF2B5EF4-FFF2-40B4-BE49-F238E27FC236}">
                <a16:creationId xmlns:a16="http://schemas.microsoft.com/office/drawing/2014/main" id="{4DF63142-83D0-41DB-842B-3C2DD79CC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경쟁 위치와 재사용 가설</a:t>
            </a:r>
          </a:p>
        </p:txBody>
      </p:sp>
      <p:sp>
        <p:nvSpPr>
          <p:cNvPr id="4" name="단일 시장의 독점이나 자동 통합 데이터 자산을 전제하지 않습니다">
            <a:extLst xmlns:a="http://schemas.openxmlformats.org/drawingml/2006/main">
              <a:ext uri="{FF2B5EF4-FFF2-40B4-BE49-F238E27FC236}">
                <a16:creationId xmlns:a16="http://schemas.microsoft.com/office/drawing/2014/main" id="{DD1A192F-352A-423C-B34E-46679CC54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단일 시장의 독점이나 자동 통합 데이터 자산을 전제하지 않습니다.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E3F0F3-3847-4627-9286-092876F30B47}"/>
              </a:ext>
            </a:extLst>
          </p:cNvPr>
          <p:cNvGraphicFramePr/>
          <p:nvPr/>
        </p:nvGraphicFramePr>
        <p:xfrm>
          <a:off xmlns:a="http://schemas.openxmlformats.org/drawingml/2006/main" x="609600" y="2619375"/>
          <a:ext xmlns:a="http://schemas.openxmlformats.org/drawingml/2006/main" cx="10972800" cy="3095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4286250"/>
                <a:gridCol w="4305300"/>
              </a:tblGrid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대안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1E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공개 제공 가치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1E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DAL의 증명 과제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1E36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853A3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SimplePractice·Carepatron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고객 포털·기록·업무 운영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한국 현장 도입·권한·유료 유지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853A3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VietnamCupid·다누리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관계 탐색·정착 정보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검증 공급·서비스 거래 수락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853A3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MyFitnessPal·CaringBridge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식사 기록·건강 소식 공유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센터 운영·돌봄 인계 사용성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853A3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DAL 공통 설계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출처·동의·역할·시간축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신규 도입시간·유지 원가 감소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</a:tbl>
          </a:graphicData>
        </a:graphic>
      </p:graphicFrame>
      <p:sp>
        <p:nvSpPr>
          <p:cNvPr id="6" name="각 제품의 공식 공개 설명을 비교했습니다. 모든 직접 경쟁사를 ">
            <a:extLst xmlns:a="http://schemas.openxmlformats.org/drawingml/2006/main">
              <a:ext uri="{FF2B5EF4-FFF2-40B4-BE49-F238E27FC236}">
                <a16:creationId xmlns:a16="http://schemas.microsoft.com/office/drawing/2014/main" id="{E7E1E2A0-2C98-4DC5-88B2-C1EEB0C09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각 제품의 공식 공개 설명을 비교했습니다. 모든 직접 경쟁사를 포함한 경쟁조사는 실사 후 보완합니다.</a:t>
            </a:r>
          </a:p>
        </p:txBody>
      </p:sp>
      <p:sp>
        <p:nvSpPr>
          <p:cNvPr id="7" name="2026-10-15 기준  dreamailab.com  공개 협">
            <a:extLst xmlns:a="http://schemas.openxmlformats.org/drawingml/2006/main">
              <a:ext uri="{FF2B5EF4-FFF2-40B4-BE49-F238E27FC236}">
                <a16:creationId xmlns:a16="http://schemas.microsoft.com/office/drawing/2014/main" id="{D9DB1A37-4EBB-40E1-8791-9D2A089B1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dreamailab.com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207265448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DREAM AI LAB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1930F21B-2B77-4040-B402-D92D43907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DREAM AI LAB / INVESTMENT PROPOSAL</a:t>
            </a:r>
          </a:p>
        </p:txBody>
      </p:sp>
      <p:sp>
        <p:nvSpPr>
          <p:cNvPr id="2" name="15">
            <a:extLst xmlns:a="http://schemas.openxmlformats.org/drawingml/2006/main">
              <a:ext uri="{FF2B5EF4-FFF2-40B4-BE49-F238E27FC236}">
                <a16:creationId xmlns:a16="http://schemas.microsoft.com/office/drawing/2014/main" id="{4914E849-CEF4-4AE1-A554-43F7E2DCB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15</a:t>
            </a:r>
          </a:p>
        </p:txBody>
      </p:sp>
      <p:sp>
        <p:nvSpPr>
          <p:cNvPr id="3" name="수익 구조와 영업 우선순위">
            <a:extLst xmlns:a="http://schemas.openxmlformats.org/drawingml/2006/main">
              <a:ext uri="{FF2B5EF4-FFF2-40B4-BE49-F238E27FC236}">
                <a16:creationId xmlns:a16="http://schemas.microsoft.com/office/drawing/2014/main" id="{0A09EE1F-36BA-4F74-A980-2BD39EFB8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수익 구조와 영업 우선순위</a:t>
            </a:r>
          </a:p>
        </p:txBody>
      </p:sp>
      <p:sp>
        <p:nvSpPr>
          <p:cNvPr id="4" name="기관·파트너 계약을 먼저 검증하고 기술 라이선스는 별도 수요를 ">
            <a:extLst xmlns:a="http://schemas.openxmlformats.org/drawingml/2006/main">
              <a:ext uri="{FF2B5EF4-FFF2-40B4-BE49-F238E27FC236}">
                <a16:creationId xmlns:a16="http://schemas.microsoft.com/office/drawing/2014/main" id="{1741FA7A-D5A6-4AC0-853F-10C483A76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기관·파트너 계약을 먼저 검증하고 기술 라이선스는 별도 수요를 확인합니다.</a:t>
            </a:r>
          </a:p>
        </p:txBody>
      </p:sp>
      <p:sp>
        <p:nvSpPr>
          <p:cNvPr id="5" name="반복 수익">
            <a:extLst xmlns:a="http://schemas.openxmlformats.org/drawingml/2006/main">
              <a:ext uri="{FF2B5EF4-FFF2-40B4-BE49-F238E27FC236}">
                <a16:creationId xmlns:a16="http://schemas.microsoft.com/office/drawing/2014/main" id="{3616A496-706E-4A94-9DFF-E9795EB64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반복 수익</a:t>
            </a:r>
          </a:p>
        </p:txBody>
      </p:sp>
      <p:sp>
        <p:nvSpPr>
          <p:cNvPr id="6" name="자람이 기관 구독, 베지케어 운영 구독을 계약·입금·유지율로 확">
            <a:extLst xmlns:a="http://schemas.openxmlformats.org/drawingml/2006/main">
              <a:ext uri="{FF2B5EF4-FFF2-40B4-BE49-F238E27FC236}">
                <a16:creationId xmlns:a16="http://schemas.microsoft.com/office/drawing/2014/main" id="{2CF56E54-F465-4AFB-BD51-5489BB739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자람이 기관 구독, 베지케어 운영 구독을 계약·입금·유지율로 확인합니다. GCC는 실제 완료 거래 수수료를 집계합니다.</a:t>
            </a:r>
          </a:p>
        </p:txBody>
      </p:sp>
      <p:sp>
        <p:nvSpPr>
          <p:cNvPr id="7" name="초기 영업">
            <a:extLst xmlns:a="http://schemas.openxmlformats.org/drawingml/2006/main">
              <a:ext uri="{FF2B5EF4-FFF2-40B4-BE49-F238E27FC236}">
                <a16:creationId xmlns:a16="http://schemas.microsoft.com/office/drawing/2014/main" id="{015F35D0-3A05-473D-84A9-1DE686310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초기 영업</a:t>
            </a:r>
          </a:p>
        </p:txBody>
      </p:sp>
      <p:sp>
        <p:nvSpPr>
          <p:cNvPr id="8" name="자람이 기관 면담·실증을 우선 실행합니다. 두 제품의 도입은 전">
            <a:extLst xmlns:a="http://schemas.openxmlformats.org/drawingml/2006/main">
              <a:ext uri="{FF2B5EF4-FFF2-40B4-BE49-F238E27FC236}">
                <a16:creationId xmlns:a16="http://schemas.microsoft.com/office/drawing/2014/main" id="{70F5D06D-3FD2-41F9-B330-B2BF08389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자람이 기관 면담·실증을 우선 실행합니다. 두 제품의 도입은 전담 시간을 배분하고 공동 비용을 제품별로 기록합니다.</a:t>
            </a:r>
          </a:p>
        </p:txBody>
      </p:sp>
      <p:sp>
        <p:nvSpPr>
          <p:cNvPr id="9" name="후속 사업">
            <a:extLst xmlns:a="http://schemas.openxmlformats.org/drawingml/2006/main">
              <a:ext uri="{FF2B5EF4-FFF2-40B4-BE49-F238E27FC236}">
                <a16:creationId xmlns:a16="http://schemas.microsoft.com/office/drawing/2014/main" id="{61945829-E209-480D-99F4-F190C2C16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후속 사업</a:t>
            </a:r>
          </a:p>
        </p:txBody>
      </p:sp>
      <p:sp>
        <p:nvSpPr>
          <p:cNvPr id="10" name="API·공공 실증·기술 협력은 권리·연동 수락·지불 의사 확인 ">
            <a:extLst xmlns:a="http://schemas.openxmlformats.org/drawingml/2006/main">
              <a:ext uri="{FF2B5EF4-FFF2-40B4-BE49-F238E27FC236}">
                <a16:creationId xmlns:a16="http://schemas.microsoft.com/office/drawing/2014/main" id="{724057B4-55E3-48CE-A5DE-F7CE1B110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API·공공 실증·기술 협력은 권리·연동 수락·지불 의사 확인 후 계약합니다. 아직 계약되지 않은 수입은 모델에서 제외합니다.</a:t>
            </a:r>
          </a:p>
        </p:txBody>
      </p:sp>
      <p:sp>
        <p:nvSpPr>
          <p:cNvPr id="11" name="2026-10-15 기준  dreamailab.com  공개 협">
            <a:extLst xmlns:a="http://schemas.openxmlformats.org/drawingml/2006/main">
              <a:ext uri="{FF2B5EF4-FFF2-40B4-BE49-F238E27FC236}">
                <a16:creationId xmlns:a16="http://schemas.microsoft.com/office/drawing/2014/main" id="{2BCB13D7-494F-425C-AFEE-23DFB5C73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dreamailab.com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09450672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EEF3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DREAM AI LAB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E358A276-02B0-41C5-9975-0CCF1644D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DREAM AI LAB / INVESTMENT PROPOSAL</a:t>
            </a:r>
          </a:p>
        </p:txBody>
      </p:sp>
      <p:sp>
        <p:nvSpPr>
          <p:cNvPr id="2" name="16">
            <a:extLst xmlns:a="http://schemas.openxmlformats.org/drawingml/2006/main">
              <a:ext uri="{FF2B5EF4-FFF2-40B4-BE49-F238E27FC236}">
                <a16:creationId xmlns:a16="http://schemas.microsoft.com/office/drawing/2014/main" id="{9663F884-34BA-4567-8E8B-7F04597E4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16</a:t>
            </a:r>
          </a:p>
        </p:txBody>
      </p:sp>
      <p:sp>
        <p:nvSpPr>
          <p:cNvPr id="3" name="12개월 매출·현금 계획">
            <a:extLst xmlns:a="http://schemas.openxmlformats.org/drawingml/2006/main">
              <a:ext uri="{FF2B5EF4-FFF2-40B4-BE49-F238E27FC236}">
                <a16:creationId xmlns:a16="http://schemas.microsoft.com/office/drawing/2014/main" id="{CC874535-FFA0-4752-89F3-A0716BAB8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12개월 매출·현금 계획</a:t>
            </a:r>
          </a:p>
        </p:txBody>
      </p:sp>
      <p:sp>
        <p:nvSpPr>
          <p:cNvPr id="4" name="단위: 만원. 모든 값은 가정이며 승인된 예산·매출 전망이 아닙">
            <a:extLst xmlns:a="http://schemas.openxmlformats.org/drawingml/2006/main">
              <a:ext uri="{FF2B5EF4-FFF2-40B4-BE49-F238E27FC236}">
                <a16:creationId xmlns:a16="http://schemas.microsoft.com/office/drawing/2014/main" id="{B6E8B598-498B-4946-B512-90BD0F3E8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단위: 만원. 모든 값은 가정이며 승인된 예산·매출 전망이 아닙니다.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B199EE-B5D4-49ED-B71E-820BBDAA588B}"/>
              </a:ext>
            </a:extLst>
          </p:cNvPr>
          <p:cNvGraphicFramePr/>
          <p:nvPr/>
        </p:nvGraphicFramePr>
        <p:xfrm>
          <a:off xmlns:a="http://schemas.openxmlformats.org/drawingml/2006/main" x="609600" y="2619375"/>
          <a:ext xmlns:a="http://schemas.openxmlformats.org/drawingml/2006/main" cx="10972800" cy="3095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4286250"/>
                <a:gridCol w="4305300"/>
              </a:tblGrid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기간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1E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플랫폼 매출 / 현금 지출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1E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기말 자금 / 월말 규모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1E36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853A3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M1–3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0만원 / 13,200만원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36,960만원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853A3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M4–6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405만원 / 10,926만원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26,439만원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853A3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M7–9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1,200만원 / 11,202만원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16,437만원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853A3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M10–12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2,292.5만원 / 11,592만원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7,137.5만원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</a:tbl>
          </a:graphicData>
        </a:graphic>
      </p:graphicFrame>
      <p:sp>
        <p:nvSpPr>
          <p:cNvPr id="6" name="새 유료 고객군만 계산한 12개월 시나리오. 기존 매출·현금·부">
            <a:extLst xmlns:a="http://schemas.openxmlformats.org/drawingml/2006/main">
              <a:ext uri="{FF2B5EF4-FFF2-40B4-BE49-F238E27FC236}">
                <a16:creationId xmlns:a16="http://schemas.microsoft.com/office/drawing/2014/main" id="{CDF6F56B-4550-480E-AF24-DF27F8B83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새 유료 고객군만 계산한 12개월 시나리오. 기존 매출·현금·부채는 미확인. VAT·법인세·금융비용 제외, 할인·이탈은 월평균 순유료 수에 반영하는 가정. 입금은 같은 달, 초기비는 M1. 총매출 3,897.5만원, 총지출 46,920만원, 순현금소진 43,022.5만원.</a:t>
            </a:r>
          </a:p>
        </p:txBody>
      </p:sp>
      <p:sp>
        <p:nvSpPr>
          <p:cNvPr id="7" name="2026-10-15 기준  dreamailab.com  공개 협">
            <a:extLst xmlns:a="http://schemas.openxmlformats.org/drawingml/2006/main">
              <a:ext uri="{FF2B5EF4-FFF2-40B4-BE49-F238E27FC236}">
                <a16:creationId xmlns:a16="http://schemas.microsoft.com/office/drawing/2014/main" id="{1EFE2015-0736-47CA-A9C4-75405C8A8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dreamailab.com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213298933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DREAM AI LAB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38D54CC4-BF96-4482-9ABD-24BA77678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DREAM AI LAB / INVESTMENT PROPOSAL</a:t>
            </a:r>
          </a:p>
        </p:txBody>
      </p:sp>
      <p:sp>
        <p:nvSpPr>
          <p:cNvPr id="2" name="17">
            <a:extLst xmlns:a="http://schemas.openxmlformats.org/drawingml/2006/main">
              <a:ext uri="{FF2B5EF4-FFF2-40B4-BE49-F238E27FC236}">
                <a16:creationId xmlns:a16="http://schemas.microsoft.com/office/drawing/2014/main" id="{F7E923FD-BEAA-43D6-8B2A-B61031580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17</a:t>
            </a:r>
          </a:p>
        </p:txBody>
      </p:sp>
      <p:sp>
        <p:nvSpPr>
          <p:cNvPr id="3" name="12개월 자금 사용 기준안">
            <a:extLst xmlns:a="http://schemas.openxmlformats.org/drawingml/2006/main">
              <a:ext uri="{FF2B5EF4-FFF2-40B4-BE49-F238E27FC236}">
                <a16:creationId xmlns:a16="http://schemas.microsoft.com/office/drawing/2014/main" id="{CC07F328-347E-4B2B-928C-92E215514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12개월 자금 사용 기준안</a:t>
            </a:r>
          </a:p>
        </p:txBody>
      </p:sp>
      <p:sp>
        <p:nvSpPr>
          <p:cNvPr id="4" name="단위: 만원. 인건비는 채용·외주·기존 인력 배분을 검토하기 위">
            <a:extLst xmlns:a="http://schemas.openxmlformats.org/drawingml/2006/main">
              <a:ext uri="{FF2B5EF4-FFF2-40B4-BE49-F238E27FC236}">
                <a16:creationId xmlns:a16="http://schemas.microsoft.com/office/drawing/2014/main" id="{5FB09303-EFD0-4FE2-9871-414B398AA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단위: 만원. 인건비는 채용·외주·기존 인력 배분을 검토하기 위한 가정입니다.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9ED97A-9C3F-4D2C-BBCC-F38B64E568CC}"/>
              </a:ext>
            </a:extLst>
          </p:cNvPr>
          <p:cNvGraphicFramePr/>
          <p:nvPr/>
        </p:nvGraphicFramePr>
        <p:xfrm>
          <a:off xmlns:a="http://schemas.openxmlformats.org/drawingml/2006/main" x="609600" y="2619375"/>
          <a:ext xmlns:a="http://schemas.openxmlformats.org/drawingml/2006/main" cx="10972800" cy="3095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4286250"/>
                <a:gridCol w="4305300"/>
              </a:tblGrid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용도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1E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산정식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1E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12개월 예산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1E36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853A3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제품·운영 인력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5명 × 월 500만원 × 12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30,000만원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853A3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인프라·현장 도입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월 800만원 × 12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9,600만원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853A3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전문가·준법 검토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월 300만원 × 12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3,600만원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853A3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초기비·예비비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2,400만원 + 기준예산의 10%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6,960만원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</a:tbl>
          </a:graphicData>
        </a:graphic>
      </p:graphicFrame>
      <p:sp>
        <p:nvSpPr>
          <p:cNvPr id="6" name="합계 50,160만원. 인건비 가정에 고용 부대비용 포함. 변동">
            <a:extLst xmlns:a="http://schemas.openxmlformats.org/drawingml/2006/main">
              <a:ext uri="{FF2B5EF4-FFF2-40B4-BE49-F238E27FC236}">
                <a16:creationId xmlns:a16="http://schemas.microsoft.com/office/drawing/2014/main" id="{0810873E-6A4C-4E3B-A1FF-0892586FB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합계 50,160만원. 인건비 가정에 고용 부대비용 포함. 변동원가는 매출 시나리오에서 별도 차감합니다. 견적·고용 계약은 미확정.</a:t>
            </a:r>
          </a:p>
        </p:txBody>
      </p:sp>
      <p:sp>
        <p:nvSpPr>
          <p:cNvPr id="7" name="2026-10-15 기준  dreamailab.com  공개 협">
            <a:extLst xmlns:a="http://schemas.openxmlformats.org/drawingml/2006/main">
              <a:ext uri="{FF2B5EF4-FFF2-40B4-BE49-F238E27FC236}">
                <a16:creationId xmlns:a16="http://schemas.microsoft.com/office/drawing/2014/main" id="{64E7B9DD-2482-45E0-8B23-190890DF8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dreamailab.com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79027893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DREAM AI LAB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4F2C82FA-9CDC-4AC8-A3C8-11C5CE940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DREAM AI LAB / INVESTMENT PROPOSAL</a:t>
            </a:r>
          </a:p>
        </p:txBody>
      </p:sp>
      <p:sp>
        <p:nvSpPr>
          <p:cNvPr id="2" name="18">
            <a:extLst xmlns:a="http://schemas.openxmlformats.org/drawingml/2006/main">
              <a:ext uri="{FF2B5EF4-FFF2-40B4-BE49-F238E27FC236}">
                <a16:creationId xmlns:a16="http://schemas.microsoft.com/office/drawing/2014/main" id="{8251E401-D761-4BB4-B04F-31477FADB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18</a:t>
            </a:r>
          </a:p>
        </p:txBody>
      </p:sp>
      <p:sp>
        <p:nvSpPr>
          <p:cNvPr id="3" name="통합 예산과 배분 원칙">
            <a:extLst xmlns:a="http://schemas.openxmlformats.org/drawingml/2006/main">
              <a:ext uri="{FF2B5EF4-FFF2-40B4-BE49-F238E27FC236}">
                <a16:creationId xmlns:a16="http://schemas.microsoft.com/office/drawing/2014/main" id="{DC91C36F-CCF4-48DD-8923-977C68D70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통합 예산과 배분 원칙</a:t>
            </a:r>
          </a:p>
        </p:txBody>
      </p:sp>
      <p:sp>
        <p:nvSpPr>
          <p:cNvPr id="4" name="통합안은 서비스별 독립 실행 비용안을 더한 값이 아닙니다.">
            <a:extLst xmlns:a="http://schemas.openxmlformats.org/drawingml/2006/main">
              <a:ext uri="{FF2B5EF4-FFF2-40B4-BE49-F238E27FC236}">
                <a16:creationId xmlns:a16="http://schemas.microsoft.com/office/drawing/2014/main" id="{392528AA-EC7F-4948-9FC0-DC9876353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통합안은 서비스별 독립 실행 비용안을 더한 값이 아닙니다.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0DB349-1913-4073-9C2E-029C280D8F6D}"/>
              </a:ext>
            </a:extLst>
          </p:cNvPr>
          <p:cNvGraphicFramePr/>
          <p:nvPr/>
        </p:nvGraphicFramePr>
        <p:xfrm>
          <a:off xmlns:a="http://schemas.openxmlformats.org/drawingml/2006/main" x="609600" y="2619375"/>
          <a:ext xmlns:a="http://schemas.openxmlformats.org/drawingml/2006/main" cx="10972800" cy="3095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4286250"/>
                <a:gridCol w="4305300"/>
              </a:tblGrid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배분 목적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1E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기준예산 4억 5,600만원 내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1E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집행 조건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1E36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853A3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자람이 우선 검증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45% / 2억 520만원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기관 과업·유료 전환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853A3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GCC 사업 검증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20% / 9,120만원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공급 검증·실제 정산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853A3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베지케어 사업 검증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20% / 9,120만원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센터 유료·의료 검토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853A3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공통 운영·제한 연구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15% / 6,840만원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보안·재사용 원가 측정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</a:tbl>
          </a:graphicData>
        </a:graphic>
      </p:graphicFrame>
      <p:sp>
        <p:nvSpPr>
          <p:cNvPr id="6" name="예비비 4,560만원은 별도 유지합니다. 각 비율은 인력·인프라">
            <a:extLst xmlns:a="http://schemas.openxmlformats.org/drawingml/2006/main">
              <a:ext uri="{FF2B5EF4-FFF2-40B4-BE49-F238E27FC236}">
                <a16:creationId xmlns:a16="http://schemas.microsoft.com/office/drawing/2014/main" id="{3445B221-3356-4E4A-88CA-21A7783D5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예비비 4,560만원은 별도 유지합니다. 각 비율은 인력·인프라·도입·초기비를 포함한 내부 배분안. 신규 연구는 공통 예산 내에서 단계 심의하며 중복 청구하지 않습니다.</a:t>
            </a:r>
          </a:p>
        </p:txBody>
      </p:sp>
      <p:sp>
        <p:nvSpPr>
          <p:cNvPr id="7" name="2026-10-15 기준  dreamailab.com  공개 협">
            <a:extLst xmlns:a="http://schemas.openxmlformats.org/drawingml/2006/main">
              <a:ext uri="{FF2B5EF4-FFF2-40B4-BE49-F238E27FC236}">
                <a16:creationId xmlns:a16="http://schemas.microsoft.com/office/drawing/2014/main" id="{9E2643DD-BE89-4B53-8B47-DFEE1A23D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dreamailab.com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72035325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EEF3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DREAM AI LAB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17A1091E-6A44-4C9C-90E7-5C9803CC9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DREAM AI LAB / INVESTMENT PROPOSAL</a:t>
            </a:r>
          </a:p>
        </p:txBody>
      </p:sp>
      <p:sp>
        <p:nvSpPr>
          <p:cNvPr id="2" name="19">
            <a:extLst xmlns:a="http://schemas.openxmlformats.org/drawingml/2006/main">
              <a:ext uri="{FF2B5EF4-FFF2-40B4-BE49-F238E27FC236}">
                <a16:creationId xmlns:a16="http://schemas.microsoft.com/office/drawing/2014/main" id="{3A224539-50D7-4BED-A125-B9E4363E6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19</a:t>
            </a:r>
          </a:p>
        </p:txBody>
      </p:sp>
      <p:sp>
        <p:nvSpPr>
          <p:cNvPr id="3" name="자금 규모와 생존 기간">
            <a:extLst xmlns:a="http://schemas.openxmlformats.org/drawingml/2006/main">
              <a:ext uri="{FF2B5EF4-FFF2-40B4-BE49-F238E27FC236}">
                <a16:creationId xmlns:a16="http://schemas.microsoft.com/office/drawing/2014/main" id="{E9672307-9A49-4187-AEFC-93F39F170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자금 규모와 생존 기간</a:t>
            </a:r>
          </a:p>
        </p:txBody>
      </p:sp>
      <p:sp>
        <p:nvSpPr>
          <p:cNvPr id="4" name="매출 유입 없이도 12개월 검증을 수행하는 비용에서 역산합니다.">
            <a:extLst xmlns:a="http://schemas.openxmlformats.org/drawingml/2006/main">
              <a:ext uri="{FF2B5EF4-FFF2-40B4-BE49-F238E27FC236}">
                <a16:creationId xmlns:a16="http://schemas.microsoft.com/office/drawing/2014/main" id="{96E61CE7-D653-4CB3-9646-AD81A7B19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매출 유입 없이도 12개월 검증을 수행하는 비용에서 역산합니다.</a:t>
            </a:r>
          </a:p>
        </p:txBody>
      </p:sp>
      <p:sp>
        <p:nvSpPr>
          <p:cNvPr id="5" name="산정 근거">
            <a:extLst xmlns:a="http://schemas.openxmlformats.org/drawingml/2006/main">
              <a:ext uri="{FF2B5EF4-FFF2-40B4-BE49-F238E27FC236}">
                <a16:creationId xmlns:a16="http://schemas.microsoft.com/office/drawing/2014/main" id="{E8DE9D29-EEF9-462E-973F-60C583AB0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산정 근거</a:t>
            </a:r>
          </a:p>
        </p:txBody>
      </p:sp>
      <p:sp>
        <p:nvSpPr>
          <p:cNvPr id="6" name="월 고정지출 3,600만원 × 12 + 초기비 2,400만원 +">
            <a:extLst xmlns:a="http://schemas.openxmlformats.org/drawingml/2006/main">
              <a:ext uri="{FF2B5EF4-FFF2-40B4-BE49-F238E27FC236}">
                <a16:creationId xmlns:a16="http://schemas.microsoft.com/office/drawing/2014/main" id="{B9E90213-FDCA-4B93-97E2-25DCA7184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월 고정지출 3,600만원 × 12 + 초기비 2,400만원 + 예비비 4,560만원 = 50,160만원.</a:t>
            </a:r>
          </a:p>
        </p:txBody>
      </p:sp>
      <p:sp>
        <p:nvSpPr>
          <p:cNvPr id="7" name="기준·지연">
            <a:extLst xmlns:a="http://schemas.openxmlformats.org/drawingml/2006/main">
              <a:ext uri="{FF2B5EF4-FFF2-40B4-BE49-F238E27FC236}">
                <a16:creationId xmlns:a16="http://schemas.microsoft.com/office/drawing/2014/main" id="{584F229C-BC9F-4955-8C07-2B215E07E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기준·지연</a:t>
            </a:r>
          </a:p>
        </p:txBody>
      </p:sp>
      <p:sp>
        <p:nvSpPr>
          <p:cNvPr id="8" name="무매출 가정의 자금 지속기간 13.3개월. 12개월 뒤 예비비 ">
            <a:extLst xmlns:a="http://schemas.openxmlformats.org/drawingml/2006/main">
              <a:ext uri="{FF2B5EF4-FFF2-40B4-BE49-F238E27FC236}">
                <a16:creationId xmlns:a16="http://schemas.microsoft.com/office/drawing/2014/main" id="{14D81019-84EF-41CB-B21F-9075B323E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무매출 가정의 자금 지속기간 13.3개월. 12개월 뒤 예비비 4,560만원를 남깁니다. 실제 보유현금은 실사로 대조합니다.</a:t>
            </a:r>
          </a:p>
        </p:txBody>
      </p:sp>
      <p:sp>
        <p:nvSpPr>
          <p:cNvPr id="9" name="비용 상승">
            <a:extLst xmlns:a="http://schemas.openxmlformats.org/drawingml/2006/main">
              <a:ext uri="{FF2B5EF4-FFF2-40B4-BE49-F238E27FC236}">
                <a16:creationId xmlns:a16="http://schemas.microsoft.com/office/drawing/2014/main" id="{9F217F13-A9D3-4C57-8AF5-A95069D86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비용 상승</a:t>
            </a:r>
          </a:p>
        </p:txBody>
      </p:sp>
      <p:sp>
        <p:nvSpPr>
          <p:cNvPr id="10" name="무매출·고정비 15% 상승 시 11.5개월, 12개월 부족액 1">
            <a:extLst xmlns:a="http://schemas.openxmlformats.org/drawingml/2006/main">
              <a:ext uri="{FF2B5EF4-FFF2-40B4-BE49-F238E27FC236}">
                <a16:creationId xmlns:a16="http://schemas.microsoft.com/office/drawing/2014/main" id="{00C1DA7F-4292-448C-81C8-69D52D81B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무매출·고정비 15% 상승 시 11.5개월, 12개월 부족액 1,920만원. M6에 신규 지출·확장 범위를 재심의합니다.</a:t>
            </a:r>
          </a:p>
        </p:txBody>
      </p:sp>
      <p:sp>
        <p:nvSpPr>
          <p:cNvPr id="11" name="협의용 신규 자금 시나리오. 확정 투자 희망액·라운드 개시 공고">
            <a:extLst xmlns:a="http://schemas.openxmlformats.org/drawingml/2006/main">
              <a:ext uri="{FF2B5EF4-FFF2-40B4-BE49-F238E27FC236}">
                <a16:creationId xmlns:a16="http://schemas.microsoft.com/office/drawing/2014/main" id="{7EA349E8-FA4F-4FAC-84A7-F1C28A893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협의용 신규 자금 시나리오. 확정 투자 희망액·라운드 개시 공고가 아닙니다. 기존 의무·채무·세금은 별도 반영 후 확정.</a:t>
            </a:r>
          </a:p>
        </p:txBody>
      </p:sp>
      <p:sp>
        <p:nvSpPr>
          <p:cNvPr id="12" name="2026-10-15 기준  dreamailab.com  공개 협">
            <a:extLst xmlns:a="http://schemas.openxmlformats.org/drawingml/2006/main">
              <a:ext uri="{FF2B5EF4-FFF2-40B4-BE49-F238E27FC236}">
                <a16:creationId xmlns:a16="http://schemas.microsoft.com/office/drawing/2014/main" id="{4219242D-8829-4910-876A-64A0E7AC5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dreamailab.com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46479441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DREAM AI LAB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2F743D67-D01C-4F1B-AF2A-FBB296294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DREAM AI LAB / INVESTMENT PROPOSAL</a:t>
            </a:r>
          </a:p>
        </p:txBody>
      </p:sp>
      <p:sp>
        <p:nvSpPr>
          <p:cNvPr id="2" name="20">
            <a:extLst xmlns:a="http://schemas.openxmlformats.org/drawingml/2006/main">
              <a:ext uri="{FF2B5EF4-FFF2-40B4-BE49-F238E27FC236}">
                <a16:creationId xmlns:a16="http://schemas.microsoft.com/office/drawing/2014/main" id="{06741AA1-4C55-4170-901B-3DD7680A6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20</a:t>
            </a:r>
          </a:p>
        </p:txBody>
      </p:sp>
      <p:sp>
        <p:nvSpPr>
          <p:cNvPr id="3" name="투자 후 단계별 목표">
            <a:extLst xmlns:a="http://schemas.openxmlformats.org/drawingml/2006/main">
              <a:ext uri="{FF2B5EF4-FFF2-40B4-BE49-F238E27FC236}">
                <a16:creationId xmlns:a16="http://schemas.microsoft.com/office/drawing/2014/main" id="{3EF70A61-086E-4063-8D8B-98CDDFEAA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투자 후 단계별 목표</a:t>
            </a:r>
          </a:p>
        </p:txBody>
      </p:sp>
      <p:sp>
        <p:nvSpPr>
          <p:cNvPr id="4" name="분기별 실사 가능한 지표로 다음 집행을 판단합니다.">
            <a:extLst xmlns:a="http://schemas.openxmlformats.org/drawingml/2006/main">
              <a:ext uri="{FF2B5EF4-FFF2-40B4-BE49-F238E27FC236}">
                <a16:creationId xmlns:a16="http://schemas.microsoft.com/office/drawing/2014/main" id="{290D517D-8A67-4B66-BA8E-CD860967D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분기별 실사 가능한 지표로 다음 집행을 판단합니다.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3888BD-9DA0-4083-91B1-EE186D33CD9C}"/>
              </a:ext>
            </a:extLst>
          </p:cNvPr>
          <p:cNvGraphicFramePr/>
          <p:nvPr/>
        </p:nvGraphicFramePr>
        <p:xfrm>
          <a:off xmlns:a="http://schemas.openxmlformats.org/drawingml/2006/main" x="609600" y="2619375"/>
          <a:ext xmlns:a="http://schemas.openxmlformats.org/drawingml/2006/main" cx="10972800" cy="3095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4286250"/>
                <a:gridCol w="4305300"/>
              </a:tblGrid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기간·책임 역할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1E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사업 목표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1E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공통 확인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1E36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853A3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M1–3 / CTO·도입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자람이 동의 실증 5곳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IP·인력·예산·측정 기준선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853A3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M4–6 / 사업 책임자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J 5곳 / G 15건 / V 6곳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계약·입금·거래 수락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853A3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M7–9 / 제품·운영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J 10곳 / G 55건 / V 12곳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유료 90일 유지·지원비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853A3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M10–12 / 경영 책임자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J 15곳 / G 100건 / V 20곳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재사용 도입시간 20% 감소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</a:tbl>
          </a:graphicData>
        </a:graphic>
      </p:graphicFrame>
      <p:sp>
        <p:nvSpPr>
          <p:cNvPr id="6" name="모두 제안 목표. J·V는 월평균 유료 고객 수, G는 월 완료">
            <a:extLst xmlns:a="http://schemas.openxmlformats.org/drawingml/2006/main">
              <a:ext uri="{FF2B5EF4-FFF2-40B4-BE49-F238E27FC236}">
                <a16:creationId xmlns:a16="http://schemas.microsoft.com/office/drawing/2014/main" id="{E544AEA3-A4FB-4170-88F9-4E27981B2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모두 제안 목표. J·V는 월평균 유료 고객 수, G는 월 완료 거래 수입니다. 재사용 감소율은 같은 범위의 도입 사례 2건 이상을 대조하며 현재 실적은 미확인.</a:t>
            </a:r>
          </a:p>
        </p:txBody>
      </p:sp>
      <p:sp>
        <p:nvSpPr>
          <p:cNvPr id="7" name="2026-10-15 기준  dreamailab.com  공개 협">
            <a:extLst xmlns:a="http://schemas.openxmlformats.org/drawingml/2006/main">
              <a:ext uri="{FF2B5EF4-FFF2-40B4-BE49-F238E27FC236}">
                <a16:creationId xmlns:a16="http://schemas.microsoft.com/office/drawing/2014/main" id="{6F17D817-09F8-41F4-986E-7ECE5DF28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dreamailab.com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16183563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DREAM AI LAB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C92B3AE5-3857-489E-AD13-E88A75DA4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DREAM AI LAB / INVESTMENT PROPOSAL</a:t>
            </a:r>
          </a:p>
        </p:txBody>
      </p:sp>
      <p:sp>
        <p:nvSpPr>
          <p:cNvPr id="2" name="21">
            <a:extLst xmlns:a="http://schemas.openxmlformats.org/drawingml/2006/main">
              <a:ext uri="{FF2B5EF4-FFF2-40B4-BE49-F238E27FC236}">
                <a16:creationId xmlns:a16="http://schemas.microsoft.com/office/drawing/2014/main" id="{FA1A99F2-6876-4FCD-BF85-02495AE0A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21</a:t>
            </a:r>
          </a:p>
        </p:txBody>
      </p:sp>
      <p:sp>
        <p:nvSpPr>
          <p:cNvPr id="3" name="실행 조직과 채용 계획">
            <a:extLst xmlns:a="http://schemas.openxmlformats.org/drawingml/2006/main">
              <a:ext uri="{FF2B5EF4-FFF2-40B4-BE49-F238E27FC236}">
                <a16:creationId xmlns:a16="http://schemas.microsoft.com/office/drawing/2014/main" id="{2973E12F-CE19-4BFB-9F3F-C81880A87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실행 조직과 채용 계획</a:t>
            </a:r>
          </a:p>
        </p:txBody>
      </p:sp>
      <p:sp>
        <p:nvSpPr>
          <p:cNvPr id="4" name="확인된 기술 리더십과 투자 후 확보할 역할을 나눕니다.">
            <a:extLst xmlns:a="http://schemas.openxmlformats.org/drawingml/2006/main">
              <a:ext uri="{FF2B5EF4-FFF2-40B4-BE49-F238E27FC236}">
                <a16:creationId xmlns:a16="http://schemas.microsoft.com/office/drawing/2014/main" id="{190D084E-1935-4D08-937A-1E9C84099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확인된 기술 리더십과 투자 후 확보할 역할을 나눕니다.</a:t>
            </a:r>
          </a:p>
        </p:txBody>
      </p:sp>
      <p:sp>
        <p:nvSpPr>
          <p:cNvPr id="5" name="기술 책임">
            <a:extLst xmlns:a="http://schemas.openxmlformats.org/drawingml/2006/main">
              <a:ext uri="{FF2B5EF4-FFF2-40B4-BE49-F238E27FC236}">
                <a16:creationId xmlns:a16="http://schemas.microsoft.com/office/drawing/2014/main" id="{68990384-42CE-4F9F-973B-621B44CB6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기술 책임</a:t>
            </a:r>
          </a:p>
        </p:txBody>
      </p:sp>
      <p:sp>
        <p:nvSpPr>
          <p:cNvPr id="6" name="CTO 정해성의 공개 제품·연구 이력을 확인할 수 있습니다. 재">
            <a:extLst xmlns:a="http://schemas.openxmlformats.org/drawingml/2006/main">
              <a:ext uri="{FF2B5EF4-FFF2-40B4-BE49-F238E27FC236}">
                <a16:creationId xmlns:a16="http://schemas.microsoft.com/office/drawing/2014/main" id="{AA948D9F-39D3-45D6-94CF-68CDAF094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CTO 정해성의 공개 제품·연구 이력을 확인할 수 있습니다. 재직·주당 참여시간과 기존 인력 구성은 실사 자료로 확인합니다.</a:t>
            </a:r>
          </a:p>
        </p:txBody>
      </p:sp>
      <p:sp>
        <p:nvSpPr>
          <p:cNvPr id="7" name="전담 역할">
            <a:extLst xmlns:a="http://schemas.openxmlformats.org/drawingml/2006/main">
              <a:ext uri="{FF2B5EF4-FFF2-40B4-BE49-F238E27FC236}">
                <a16:creationId xmlns:a16="http://schemas.microsoft.com/office/drawing/2014/main" id="{7790C843-37CC-4026-AAE9-82F3CCDE9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전담 역할</a:t>
            </a:r>
          </a:p>
        </p:txBody>
      </p:sp>
      <p:sp>
        <p:nvSpPr>
          <p:cNvPr id="8" name="5명 상당의 총 인력 예산 가정. 제품·기술 3명, 고객 도입·">
            <a:extLst xmlns:a="http://schemas.openxmlformats.org/drawingml/2006/main">
              <a:ext uri="{FF2B5EF4-FFF2-40B4-BE49-F238E27FC236}">
                <a16:creationId xmlns:a16="http://schemas.microsoft.com/office/drawing/2014/main" id="{31A99455-E785-419C-9491-32CDB8ED3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5명 상당의 총 인력 예산 가정. 제품·기술 3명, 고객 도입·운영 2명으로 배분하고 CTO 참여율을 확인합니다.</a:t>
            </a:r>
          </a:p>
        </p:txBody>
      </p:sp>
      <p:sp>
        <p:nvSpPr>
          <p:cNvPr id="9" name="전문 검토">
            <a:extLst xmlns:a="http://schemas.openxmlformats.org/drawingml/2006/main">
              <a:ext uri="{FF2B5EF4-FFF2-40B4-BE49-F238E27FC236}">
                <a16:creationId xmlns:a16="http://schemas.microsoft.com/office/drawing/2014/main" id="{B97B7687-CC93-4A3D-B097-4DD07022E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전문 검토</a:t>
            </a:r>
          </a:p>
        </p:txBody>
      </p:sp>
      <p:sp>
        <p:nvSpPr>
          <p:cNvPr id="10" name="현장 전문가의 내용·사용성 검토와 개인정보·보안 자문을 외부 전">
            <a:extLst xmlns:a="http://schemas.openxmlformats.org/drawingml/2006/main">
              <a:ext uri="{FF2B5EF4-FFF2-40B4-BE49-F238E27FC236}">
                <a16:creationId xmlns:a16="http://schemas.microsoft.com/office/drawing/2014/main" id="{6C680E1A-021C-40CD-AFB9-33F5D1AFA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현장 전문가의 내용·사용성 검토와 개인정보·보안 자문을 외부 전문 계약으로 확보합니다.</a:t>
            </a:r>
          </a:p>
        </p:txBody>
      </p:sp>
      <p:sp>
        <p:nvSpPr>
          <p:cNvPr id="11" name="이름이 공개되지 않은 구성원·자문·채용 인원을 현재 재직자로 표">
            <a:extLst xmlns:a="http://schemas.openxmlformats.org/drawingml/2006/main">
              <a:ext uri="{FF2B5EF4-FFF2-40B4-BE49-F238E27FC236}">
                <a16:creationId xmlns:a16="http://schemas.microsoft.com/office/drawing/2014/main" id="{A8A4016A-CA94-43DC-B20F-0FBCDC7CE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이름이 공개되지 않은 구성원·자문·채용 인원을 현재 재직자로 표시하지 않습니다. 책임자 배정은 실행 착수 전 완료합니다.</a:t>
            </a:r>
          </a:p>
        </p:txBody>
      </p:sp>
      <p:sp>
        <p:nvSpPr>
          <p:cNvPr id="12" name="2026-10-15 기준  dreamailab.com  공개 협">
            <a:extLst xmlns:a="http://schemas.openxmlformats.org/drawingml/2006/main">
              <a:ext uri="{FF2B5EF4-FFF2-40B4-BE49-F238E27FC236}">
                <a16:creationId xmlns:a16="http://schemas.microsoft.com/office/drawing/2014/main" id="{727BCB84-FCA9-439A-AF76-2C78E4A10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dreamailab.com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797444202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EEF3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DREAM AI LAB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33FAB6A9-FAC8-4693-9EEB-53533E4EE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DREAM AI LAB / INVESTMENT PROPOSAL</a:t>
            </a:r>
          </a:p>
        </p:txBody>
      </p:sp>
      <p:sp>
        <p:nvSpPr>
          <p:cNvPr id="2" name="22">
            <a:extLst xmlns:a="http://schemas.openxmlformats.org/drawingml/2006/main">
              <a:ext uri="{FF2B5EF4-FFF2-40B4-BE49-F238E27FC236}">
                <a16:creationId xmlns:a16="http://schemas.microsoft.com/office/drawing/2014/main" id="{86F6611B-40D3-4104-9EA8-5421525DE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22</a:t>
            </a:r>
          </a:p>
        </p:txBody>
      </p:sp>
      <p:sp>
        <p:nvSpPr>
          <p:cNvPr id="3" name="법인·IP·데이터 거버넌스">
            <a:extLst xmlns:a="http://schemas.openxmlformats.org/drawingml/2006/main">
              <a:ext uri="{FF2B5EF4-FFF2-40B4-BE49-F238E27FC236}">
                <a16:creationId xmlns:a16="http://schemas.microsoft.com/office/drawing/2014/main" id="{9E7E97DD-4A87-40F9-A2D8-FCE533179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법인·IP·데이터 거버넌스</a:t>
            </a:r>
          </a:p>
        </p:txBody>
      </p:sp>
      <p:sp>
        <p:nvSpPr>
          <p:cNvPr id="4" name="사업 구조의 설명과 계약으로 확인한 권리를 구분합니다.">
            <a:extLst xmlns:a="http://schemas.openxmlformats.org/drawingml/2006/main">
              <a:ext uri="{FF2B5EF4-FFF2-40B4-BE49-F238E27FC236}">
                <a16:creationId xmlns:a16="http://schemas.microsoft.com/office/drawing/2014/main" id="{3A7545C0-5643-4DC7-965C-9AED8B9FC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사업 구조의 설명과 계약으로 확인한 권리를 구분합니다.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6DD3CC-971A-4BBC-8946-C5111AB82D4F}"/>
              </a:ext>
            </a:extLst>
          </p:cNvPr>
          <p:cNvGraphicFramePr/>
          <p:nvPr/>
        </p:nvGraphicFramePr>
        <p:xfrm>
          <a:off xmlns:a="http://schemas.openxmlformats.org/drawingml/2006/main" x="609600" y="2619375"/>
          <a:ext xmlns:a="http://schemas.openxmlformats.org/drawingml/2006/main" cx="10972800" cy="3095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4286250"/>
                <a:gridCol w="4305300"/>
              </a:tblGrid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항목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1E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공개 기준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1E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실사 증빙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1E36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853A3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투자 주체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DAL 플랫폼 사업, 제품별 운영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정확한 법인명·등기·주주명부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853A3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자람이 분리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독립 법인 가능성 검토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분사 결의·자산·라이선스 약정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853A3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Noah AI Labs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별도 운영·자동 합산 제외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기술이전·관련자 거래 계약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853A3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민감자료·AI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목적·동의·권한별 처리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공급사 계약·보관·삭제·IP 귀속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</a:tbl>
          </a:graphicData>
        </a:graphic>
      </p:graphicFrame>
      <p:sp>
        <p:nvSpPr>
          <p:cNvPr id="6" name="여러 제품이 하나의 중앙 DB를 공유하거나 동의 없이 데이터를 ">
            <a:extLst xmlns:a="http://schemas.openxmlformats.org/drawingml/2006/main">
              <a:ext uri="{FF2B5EF4-FFF2-40B4-BE49-F238E27FC236}">
                <a16:creationId xmlns:a16="http://schemas.microsoft.com/office/drawing/2014/main" id="{DD598F3D-B5BF-40BE-A906-198CDBE16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여러 제품이 하나의 중앙 DB를 공유하거나 동의 없이 데이터를 결합 학습한다는 주장을 하지 않습니다. 특허·인증·임상 효과는 증빙 없이 자산 평가에 넣지 않습니다.</a:t>
            </a:r>
          </a:p>
        </p:txBody>
      </p:sp>
      <p:sp>
        <p:nvSpPr>
          <p:cNvPr id="7" name="2026-10-15 기준  dreamailab.com  공개 협">
            <a:extLst xmlns:a="http://schemas.openxmlformats.org/drawingml/2006/main">
              <a:ext uri="{FF2B5EF4-FFF2-40B4-BE49-F238E27FC236}">
                <a16:creationId xmlns:a16="http://schemas.microsoft.com/office/drawing/2014/main" id="{3A25BA91-9A21-4FF6-8D86-F8062FAE1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dreamailab.com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85571308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DREAM AI LAB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EE4FC3EA-3154-45D7-B841-A31E9E132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DREAM AI LAB / INVESTMENT PROPOSAL</a:t>
            </a:r>
          </a:p>
        </p:txBody>
      </p:sp>
      <p:sp>
        <p:nvSpPr>
          <p:cNvPr id="2" name="23">
            <a:extLst xmlns:a="http://schemas.openxmlformats.org/drawingml/2006/main">
              <a:ext uri="{FF2B5EF4-FFF2-40B4-BE49-F238E27FC236}">
                <a16:creationId xmlns:a16="http://schemas.microsoft.com/office/drawing/2014/main" id="{1AD27B37-2A08-4E57-8974-4CA8494A1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23</a:t>
            </a:r>
          </a:p>
        </p:txBody>
      </p:sp>
      <p:sp>
        <p:nvSpPr>
          <p:cNvPr id="3" name="주요 위험과 자본 관리">
            <a:extLst xmlns:a="http://schemas.openxmlformats.org/drawingml/2006/main">
              <a:ext uri="{FF2B5EF4-FFF2-40B4-BE49-F238E27FC236}">
                <a16:creationId xmlns:a16="http://schemas.microsoft.com/office/drawing/2014/main" id="{54FCB74B-761B-4405-A4CA-B502B8F34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주요 위험과 자본 관리</a:t>
            </a:r>
          </a:p>
        </p:txBody>
      </p:sp>
      <p:sp>
        <p:nvSpPr>
          <p:cNvPr id="4" name="제품 운영 성과를 유료 수요·안전·회수 가능한 현금과 대조합니다">
            <a:extLst xmlns:a="http://schemas.openxmlformats.org/drawingml/2006/main">
              <a:ext uri="{FF2B5EF4-FFF2-40B4-BE49-F238E27FC236}">
                <a16:creationId xmlns:a16="http://schemas.microsoft.com/office/drawing/2014/main" id="{D91B8139-82B0-4AFE-9802-9328F6373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제품 운영 성과를 유료 수요·안전·회수 가능한 현금과 대조합니다.</a:t>
            </a:r>
          </a:p>
        </p:txBody>
      </p:sp>
      <p:sp>
        <p:nvSpPr>
          <p:cNvPr id="5" name="집중·실행">
            <a:extLst xmlns:a="http://schemas.openxmlformats.org/drawingml/2006/main">
              <a:ext uri="{FF2B5EF4-FFF2-40B4-BE49-F238E27FC236}">
                <a16:creationId xmlns:a16="http://schemas.microsoft.com/office/drawing/2014/main" id="{15E03CE5-FF58-485B-ABA1-A77339D3D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집중·실행</a:t>
            </a:r>
          </a:p>
        </p:txBody>
      </p:sp>
      <p:sp>
        <p:nvSpPr>
          <p:cNvPr id="6" name="여러 제품의 동시 확대가 인력·영업을 분산할 수 있습니다. 자람">
            <a:extLst xmlns:a="http://schemas.openxmlformats.org/drawingml/2006/main">
              <a:ext uri="{FF2B5EF4-FFF2-40B4-BE49-F238E27FC236}">
                <a16:creationId xmlns:a16="http://schemas.microsoft.com/office/drawing/2014/main" id="{F5CCDDCE-C612-4B89-B1A2-DE92DBB64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여러 제품의 동시 확대가 인력·영업을 분산할 수 있습니다. 자람이 우선 일정과 제품별 전담 시간·비용을 월별 보고합니다.</a:t>
            </a:r>
          </a:p>
        </p:txBody>
      </p:sp>
      <p:sp>
        <p:nvSpPr>
          <p:cNvPr id="7" name="사업·현금">
            <a:extLst xmlns:a="http://schemas.openxmlformats.org/drawingml/2006/main">
              <a:ext uri="{FF2B5EF4-FFF2-40B4-BE49-F238E27FC236}">
                <a16:creationId xmlns:a16="http://schemas.microsoft.com/office/drawing/2014/main" id="{8ADE250F-05B4-47C0-B4C5-282159281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사업·현금</a:t>
            </a:r>
          </a:p>
        </p:txBody>
      </p:sp>
      <p:sp>
        <p:nvSpPr>
          <p:cNvPr id="8" name="첫해 가정 매출 3,897.5만원은 확정 계약이 아닙니다. 무매">
            <a:extLst xmlns:a="http://schemas.openxmlformats.org/drawingml/2006/main">
              <a:ext uri="{FF2B5EF4-FFF2-40B4-BE49-F238E27FC236}">
                <a16:creationId xmlns:a16="http://schemas.microsoft.com/office/drawing/2014/main" id="{1A01AFA6-0066-4534-8C7B-62246FD65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첫해 가정 매출 3,897.5만원은 확정 계약이 아닙니다. 무매출·비용 상승 시나리오와 M6 현금·유료 전환 점검으로 지출을 조정합니다.</a:t>
            </a:r>
          </a:p>
        </p:txBody>
      </p:sp>
      <p:sp>
        <p:nvSpPr>
          <p:cNvPr id="9" name="신뢰·운영">
            <a:extLst xmlns:a="http://schemas.openxmlformats.org/drawingml/2006/main">
              <a:ext uri="{FF2B5EF4-FFF2-40B4-BE49-F238E27FC236}">
                <a16:creationId xmlns:a16="http://schemas.microsoft.com/office/drawing/2014/main" id="{1F96E102-6AA3-4B72-ADA6-16034934A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신뢰·운영</a:t>
            </a:r>
          </a:p>
        </p:txBody>
      </p:sp>
      <p:sp>
        <p:nvSpPr>
          <p:cNvPr id="10" name="민감자료·AI 초안·의료 콘텐츠와 거래 책임이 위험입니다. 전문">
            <a:extLst xmlns:a="http://schemas.openxmlformats.org/drawingml/2006/main">
              <a:ext uri="{FF2B5EF4-FFF2-40B4-BE49-F238E27FC236}">
                <a16:creationId xmlns:a16="http://schemas.microsoft.com/office/drawing/2014/main" id="{B975C433-8A12-4832-B56F-DC9BC1ED7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민감자료·AI 초안·의료 콘텐츠와 거래 책임이 위험입니다. 전문가 검토·실 수락·복구 훈련을 제품별로 완료한 범위만 확대합니다.</a:t>
            </a:r>
          </a:p>
        </p:txBody>
      </p:sp>
      <p:sp>
        <p:nvSpPr>
          <p:cNvPr id="11" name="2026-10-15 기준  dreamailab.com  공개 협">
            <a:extLst xmlns:a="http://schemas.openxmlformats.org/drawingml/2006/main">
              <a:ext uri="{FF2B5EF4-FFF2-40B4-BE49-F238E27FC236}">
                <a16:creationId xmlns:a16="http://schemas.microsoft.com/office/drawing/2014/main" id="{F761115D-AC66-4D15-9231-FE0A62BA9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dreamailab.com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26476612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DREAM AI LAB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7C4D3251-0357-4D26-A999-9C2F5A41C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DREAM AI LAB / INVESTMENT PROPOSAL</a:t>
            </a:r>
          </a:p>
        </p:txBody>
      </p:sp>
      <p:sp>
        <p:nvSpPr>
          <p:cNvPr id="2" name="24">
            <a:extLst xmlns:a="http://schemas.openxmlformats.org/drawingml/2006/main">
              <a:ext uri="{FF2B5EF4-FFF2-40B4-BE49-F238E27FC236}">
                <a16:creationId xmlns:a16="http://schemas.microsoft.com/office/drawing/2014/main" id="{4C324E78-D991-4A0A-9887-AFC04261B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2853A3"/>
                </a:solidFill>
                <a:latin typeface="NanumSquare"/>
                <a:ea typeface="NanumSquare"/>
                <a:cs typeface="NanumSquare"/>
              </a:rPr>
              <a:t>24</a:t>
            </a:r>
          </a:p>
        </p:txBody>
      </p:sp>
      <p:sp>
        <p:nvSpPr>
          <p:cNvPr id="3" name="투자 협의와 데이터룸">
            <a:extLst xmlns:a="http://schemas.openxmlformats.org/drawingml/2006/main">
              <a:ext uri="{FF2B5EF4-FFF2-40B4-BE49-F238E27FC236}">
                <a16:creationId xmlns:a16="http://schemas.microsoft.com/office/drawing/2014/main" id="{1C9DAF2C-BE35-4568-815D-286F11301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투자 협의와 데이터룸</a:t>
            </a:r>
          </a:p>
        </p:txBody>
      </p:sp>
      <p:sp>
        <p:nvSpPr>
          <p:cNvPr id="4" name="투자 미팅 이후 확인할 자료와 거래 절차를 제안합니다.">
            <a:extLst xmlns:a="http://schemas.openxmlformats.org/drawingml/2006/main">
              <a:ext uri="{FF2B5EF4-FFF2-40B4-BE49-F238E27FC236}">
                <a16:creationId xmlns:a16="http://schemas.microsoft.com/office/drawing/2014/main" id="{1D1C1C00-7114-4E4B-969A-0D0CE4EB9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투자 미팅 이후 확인할 자료와 거래 절차를 제안합니다.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D01226-BD29-4450-B6D1-CBB578D985E3}"/>
              </a:ext>
            </a:extLst>
          </p:cNvPr>
          <p:cNvGraphicFramePr/>
          <p:nvPr/>
        </p:nvGraphicFramePr>
        <p:xfrm>
          <a:off xmlns:a="http://schemas.openxmlformats.org/drawingml/2006/main" x="609600" y="2619375"/>
          <a:ext xmlns:a="http://schemas.openxmlformats.org/drawingml/2006/main" cx="10972800" cy="3095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4286250"/>
                <a:gridCol w="4305300"/>
              </a:tblGrid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자료 묶음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1E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필수 증빙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1E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확인 단계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1E36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853A3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법인·지분·IP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등기·주주명부·기존 약정·IP 귀속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조건 제안 전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853A3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고객·재무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계약·청구·입금·비용·현금·채무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재무 실사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853A3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제품·데이터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현장 수락·동의·보안·복구·공급사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제품 실사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853A3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조건·권한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투자수단·가치·보고·의사결정권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실사 후 계약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EF3FA"/>
                    </a:solidFill>
                  </a:tcPr>
                </a:tc>
              </a:tr>
            </a:tbl>
          </a:graphicData>
        </a:graphic>
      </p:graphicFrame>
      <p:sp>
        <p:nvSpPr>
          <p:cNvPr id="6" name="금액·기업가치·지분율·전환조건은 미확정. 이 문서는 비구속 협의">
            <a:extLst xmlns:a="http://schemas.openxmlformats.org/drawingml/2006/main">
              <a:ext uri="{FF2B5EF4-FFF2-40B4-BE49-F238E27FC236}">
                <a16:creationId xmlns:a16="http://schemas.microsoft.com/office/drawing/2014/main" id="{E86D3564-7C93-4EC5-ACDC-62E19AC05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금액·기업가치·지분율·전환조건은 미확정. 이 문서는 비구속 협의 자료이며 투자 확약·법률 검토 완료를 뜻하지 않습니다.</a:t>
            </a:r>
          </a:p>
        </p:txBody>
      </p:sp>
      <p:sp>
        <p:nvSpPr>
          <p:cNvPr id="7" name="2026-10-15 기준  dreamailab.com  공개 협">
            <a:extLst xmlns:a="http://schemas.openxmlformats.org/drawingml/2006/main">
              <a:ext uri="{FF2B5EF4-FFF2-40B4-BE49-F238E27FC236}">
                <a16:creationId xmlns:a16="http://schemas.microsoft.com/office/drawing/2014/main" id="{6F419B62-CD5F-495A-929B-A45757850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dreamailab.com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410132176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101E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DREAM AI LAB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6E8AB1C1-4FFD-4710-80B8-06E2B2C5E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rPr>
              <a:t>DREAM AI LAB / INVESTMENT PROPOSAL</a:t>
            </a:r>
          </a:p>
        </p:txBody>
      </p:sp>
      <p:sp>
        <p:nvSpPr>
          <p:cNvPr id="2" name="25">
            <a:extLst xmlns:a="http://schemas.openxmlformats.org/drawingml/2006/main">
              <a:ext uri="{FF2B5EF4-FFF2-40B4-BE49-F238E27FC236}">
                <a16:creationId xmlns:a16="http://schemas.microsoft.com/office/drawing/2014/main" id="{E5317614-7546-4C4F-8D0B-EC1CE4C3E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rPr>
              <a:t>25</a:t>
            </a:r>
          </a:p>
        </p:txBody>
      </p:sp>
      <p:sp>
        <p:nvSpPr>
          <p:cNvPr id="3" name="다음 투자 미팅">
            <a:extLst xmlns:a="http://schemas.openxmlformats.org/drawingml/2006/main">
              <a:ext uri="{FF2B5EF4-FFF2-40B4-BE49-F238E27FC236}">
                <a16:creationId xmlns:a16="http://schemas.microsoft.com/office/drawing/2014/main" id="{232FA90B-920E-4A29-B035-F7CE1E9B1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FFFFFF"/>
                </a:solidFill>
                <a:latin typeface="NanumSquare"/>
                <a:ea typeface="NanumSquare"/>
                <a:cs typeface="NanumSquare"/>
              </a:rPr>
              <a:t>다음 투자 미팅</a:t>
            </a:r>
          </a:p>
        </p:txBody>
      </p:sp>
      <p:sp>
        <p:nvSpPr>
          <p:cNvPr id="4" name="사업의 핵심 가정과 실사 범위를 함께 확정합니다.">
            <a:extLst xmlns:a="http://schemas.openxmlformats.org/drawingml/2006/main">
              <a:ext uri="{FF2B5EF4-FFF2-40B4-BE49-F238E27FC236}">
                <a16:creationId xmlns:a16="http://schemas.microsoft.com/office/drawing/2014/main" id="{E572A5B8-44D7-42CC-80B9-49D910FBA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사업의 핵심 가정과 실사 범위를 함께 확정합니다.</a:t>
            </a:r>
          </a:p>
        </p:txBody>
      </p:sp>
      <p:sp>
        <p:nvSpPr>
          <p:cNvPr id="5" name="사전 검토">
            <a:extLst xmlns:a="http://schemas.openxmlformats.org/drawingml/2006/main">
              <a:ext uri="{FF2B5EF4-FFF2-40B4-BE49-F238E27FC236}">
                <a16:creationId xmlns:a16="http://schemas.microsoft.com/office/drawing/2014/main" id="{1CC71800-1682-43ED-B288-42112515B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rPr>
              <a:t>사전 검토</a:t>
            </a:r>
          </a:p>
        </p:txBody>
      </p:sp>
      <p:sp>
        <p:nvSpPr>
          <p:cNvPr id="6" name="공개 투자제안서·기존 IR·재무 가정 파일을 확인한 뒤 초기 고">
            <a:extLst xmlns:a="http://schemas.openxmlformats.org/drawingml/2006/main">
              <a:ext uri="{FF2B5EF4-FFF2-40B4-BE49-F238E27FC236}">
                <a16:creationId xmlns:a16="http://schemas.microsoft.com/office/drawing/2014/main" id="{1403FD9E-EA35-4D5F-AE4C-3FCCBAAA0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공개 투자제안서·기존 IR·재무 가정 파일을 확인한 뒤 초기 고객군과 검증 목표를 논의합니다.</a:t>
            </a:r>
          </a:p>
        </p:txBody>
      </p:sp>
      <p:sp>
        <p:nvSpPr>
          <p:cNvPr id="7" name="미팅 의제">
            <a:extLst xmlns:a="http://schemas.openxmlformats.org/drawingml/2006/main">
              <a:ext uri="{FF2B5EF4-FFF2-40B4-BE49-F238E27FC236}">
                <a16:creationId xmlns:a16="http://schemas.microsoft.com/office/drawing/2014/main" id="{7C597874-7E58-4F50-9BA1-A623E74EF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rPr>
              <a:t>미팅 의제</a:t>
            </a:r>
          </a:p>
        </p:txBody>
      </p:sp>
      <p:sp>
        <p:nvSpPr>
          <p:cNvPr id="8" name="실고객 증빙, 12개월 비용 견적, 실행 책임자, 법인·IP 범">
            <a:extLst xmlns:a="http://schemas.openxmlformats.org/drawingml/2006/main">
              <a:ext uri="{FF2B5EF4-FFF2-40B4-BE49-F238E27FC236}">
                <a16:creationId xmlns:a16="http://schemas.microsoft.com/office/drawing/2014/main" id="{368A2D92-64DD-4C83-B3C4-F5C3DED34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실고객 증빙, 12개월 비용 견적, 실행 책임자, 법인·IP 범위를 확인하고 단계별 투자 조건을 협의합니다.</a:t>
            </a:r>
          </a:p>
        </p:txBody>
      </p:sp>
      <p:sp>
        <p:nvSpPr>
          <p:cNvPr id="9" name="협력 요청">
            <a:extLst xmlns:a="http://schemas.openxmlformats.org/drawingml/2006/main">
              <a:ext uri="{FF2B5EF4-FFF2-40B4-BE49-F238E27FC236}">
                <a16:creationId xmlns:a16="http://schemas.microsoft.com/office/drawing/2014/main" id="{2FD01530-DB79-46D3-8C65-7B405563A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rPr>
              <a:t>협력 요청</a:t>
            </a:r>
          </a:p>
        </p:txBody>
      </p:sp>
      <p:sp>
        <p:nvSpPr>
          <p:cNvPr id="10" name="자람이 기관 실증을 중심으로 고객·운영 지표를 검증할 투자·기관">
            <a:extLst xmlns:a="http://schemas.openxmlformats.org/drawingml/2006/main">
              <a:ext uri="{FF2B5EF4-FFF2-40B4-BE49-F238E27FC236}">
                <a16:creationId xmlns:a16="http://schemas.microsoft.com/office/drawing/2014/main" id="{F1ADDB47-22B0-4479-AE3B-B8968D82A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자람이 기관 실증을 중심으로 고객·운영 지표를 검증할 투자·기관 파트너를 찾습니다.</a:t>
            </a:r>
          </a:p>
        </p:txBody>
      </p:sp>
      <p:sp>
        <p:nvSpPr>
          <p:cNvPr id="11" name="공개 협의용 투자제안서. 자금·가격·전환 목표는 경영진 확정 전">
            <a:extLst xmlns:a="http://schemas.openxmlformats.org/drawingml/2006/main">
              <a:ext uri="{FF2B5EF4-FFF2-40B4-BE49-F238E27FC236}">
                <a16:creationId xmlns:a16="http://schemas.microsoft.com/office/drawing/2014/main" id="{75BA957C-8116-4986-9D1B-9435641D4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공개 협의용 투자제안서. 자금·가격·전환 목표는 경영진 확정 전 계획 가정이며 실적·투자조건·수익 보장이 아닙니다.</a:t>
            </a:r>
          </a:p>
        </p:txBody>
      </p:sp>
      <p:sp>
        <p:nvSpPr>
          <p:cNvPr id="12" name="2026-10-15 기준  dreamailab.com  공개 협">
            <a:extLst xmlns:a="http://schemas.openxmlformats.org/drawingml/2006/main">
              <a:ext uri="{FF2B5EF4-FFF2-40B4-BE49-F238E27FC236}">
                <a16:creationId xmlns:a16="http://schemas.microsoft.com/office/drawing/2014/main" id="{FE6F5F63-5E9F-4330-8E7E-58B1A043C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2026-10-15 기준  dreamailab.com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44161589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2026-10-14T16:22:43.7350000Z</dcterms:created>
  <dcterms:modified xsi:type="dcterms:W3CDTF">2026-10-14T16:22:43.7350000Z</dcterms:modified>
</coreProperties>
</file>